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16" r:id="rId12"/>
    <p:sldId id="319" r:id="rId13"/>
    <p:sldId id="318" r:id="rId14"/>
    <p:sldId id="268" r:id="rId15"/>
    <p:sldId id="278" r:id="rId16"/>
    <p:sldId id="270" r:id="rId17"/>
    <p:sldId id="345" r:id="rId18"/>
    <p:sldId id="275" r:id="rId19"/>
    <p:sldId id="277" r:id="rId20"/>
    <p:sldId id="330" r:id="rId21"/>
    <p:sldId id="279" r:id="rId22"/>
    <p:sldId id="282" r:id="rId23"/>
    <p:sldId id="321" r:id="rId24"/>
    <p:sldId id="322" r:id="rId25"/>
    <p:sldId id="283" r:id="rId26"/>
    <p:sldId id="323" r:id="rId27"/>
    <p:sldId id="284" r:id="rId28"/>
    <p:sldId id="293" r:id="rId29"/>
    <p:sldId id="343" r:id="rId30"/>
    <p:sldId id="288" r:id="rId31"/>
    <p:sldId id="324" r:id="rId32"/>
    <p:sldId id="325" r:id="rId33"/>
    <p:sldId id="295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15" r:id="rId45"/>
    <p:sldId id="310" r:id="rId46"/>
    <p:sldId id="332" r:id="rId47"/>
    <p:sldId id="328" r:id="rId4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8000"/>
    <a:srgbClr val="FFFFFF"/>
    <a:srgbClr val="CC66FF"/>
    <a:srgbClr val="CC99FF"/>
    <a:srgbClr val="FF0000"/>
    <a:srgbClr val="9311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53" autoAdjust="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10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11946413053009092"/>
          <c:y val="0.18982557829797664"/>
          <c:w val="0.46500571716848138"/>
          <c:h val="0.72440838332285551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868">
              <a:solidFill>
                <a:srgbClr val="FFFFFF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9.3744874622407423E-2"/>
                  <c:y val="-0.15150224286916986"/>
                </c:manualLayout>
              </c:layout>
              <c:tx>
                <c:rich>
                  <a:bodyPr/>
                  <a:lstStyle/>
                  <a:p>
                    <a:pPr>
                      <a:defRPr sz="1984"/>
                    </a:pPr>
                    <a:endParaRPr lang="ru-RU" sz="2000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r>
                      <a:rPr lang="ru-RU" dirty="0" smtClean="0"/>
                      <a:t>66,3</a:t>
                    </a: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  <a:p>
                    <a:pPr>
                      <a:defRPr sz="1984"/>
                    </a:pPr>
                    <a:endParaRPr lang="ru-RU" dirty="0"/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1642573487740998"/>
                  <c:y val="0.20249326073753801"/>
                </c:manualLayout>
              </c:layout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20,3</a:t>
                    </a:r>
                    <a:r>
                      <a:rPr lang="ru-RU" dirty="0"/>
                      <a:t>
</a:t>
                    </a:r>
                  </a:p>
                </c:rich>
              </c:tx>
              <c:spPr>
                <a:noFill/>
                <a:ln w="25735">
                  <a:noFill/>
                </a:ln>
              </c:spPr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7,0</a:t>
                    </a:r>
                    <a:endParaRPr lang="ru-RU" sz="1600" dirty="0"/>
                  </a:p>
                </c:rich>
              </c:tx>
              <c:spPr>
                <a:noFill/>
                <a:ln w="25735">
                  <a:noFill/>
                </a:ln>
              </c:spP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998" b="1" i="0" u="none" strike="noStrike" baseline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998" dirty="0" smtClean="0"/>
                      <a:t>6,4</a:t>
                    </a:r>
                    <a:endParaRPr lang="ru-RU" sz="1400" dirty="0"/>
                  </a:p>
                </c:rich>
              </c:tx>
              <c:spPr>
                <a:noFill/>
                <a:ln w="25735">
                  <a:noFill/>
                </a:ln>
              </c:spPr>
            </c:dLbl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199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66.3</c:v>
                </c:pt>
                <c:pt idx="1">
                  <c:v>20.3</c:v>
                </c:pt>
                <c:pt idx="2" formatCode="0.0">
                  <c:v>7</c:v>
                </c:pt>
                <c:pt idx="3">
                  <c:v>6.4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868">
              <a:solidFill>
                <a:srgbClr val="FFFFFF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34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868">
              <a:solidFill>
                <a:srgbClr val="FFFFFF"/>
              </a:solidFill>
              <a:prstDash val="solid"/>
            </a:ln>
          </c:spPr>
          <c:explosion val="1"/>
          <c:dPt>
            <c:idx val="0"/>
            <c:spPr>
              <a:solidFill>
                <a:schemeClr val="accent1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868">
                <a:solidFill>
                  <a:srgbClr val="FFFFFF"/>
                </a:solidFill>
                <a:prstDash val="solid"/>
              </a:ln>
            </c:spPr>
          </c:dPt>
          <c:dLbls>
            <c:spPr>
              <a:noFill/>
              <a:ln w="25735">
                <a:noFill/>
              </a:ln>
            </c:spPr>
            <c:txPr>
              <a:bodyPr/>
              <a:lstStyle/>
              <a:p>
                <a:pPr>
                  <a:defRPr sz="346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Прочие доходы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  <c:firstSliceAng val="0"/>
      </c:pieChart>
      <c:spPr>
        <a:noFill/>
        <a:ln w="12868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622446783961065"/>
          <c:y val="0.18945457257626463"/>
          <c:w val="0.32335207867874738"/>
          <c:h val="0.71962920737750335"/>
        </c:manualLayout>
      </c:layout>
      <c:spPr>
        <a:noFill/>
        <a:ln w="3218">
          <a:solidFill>
            <a:srgbClr val="FFFFFF"/>
          </a:solidFill>
          <a:prstDash val="solid"/>
        </a:ln>
      </c:spPr>
      <c:txPr>
        <a:bodyPr/>
        <a:lstStyle/>
        <a:p>
          <a:pPr>
            <a:defRPr sz="1960" b="1" i="0" u="none" strike="noStrike" baseline="0">
              <a:solidFill>
                <a:schemeClr val="tx1"/>
              </a:solidFill>
              <a:latin typeface="Times New Roman" pitchFamily="18" charset="0"/>
              <a:ea typeface="Arial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hlink"/>
    </a:solidFill>
    <a:ln w="9511" cap="flat" cmpd="sng" algn="ctr">
      <a:solidFill>
        <a:srgbClr val="0000FF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1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0.25"/>
          <c:y val="2.4570024570024652E-3"/>
          <c:w val="0.7513020833333337"/>
          <c:h val="1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5428">
              <a:solidFill>
                <a:schemeClr val="tx1"/>
              </a:solidFill>
              <a:prstDash val="solid"/>
            </a:ln>
          </c:spPr>
          <c:dLbls>
            <c:spPr>
              <a:noFill/>
              <a:ln w="26296">
                <a:noFill/>
              </a:ln>
            </c:spPr>
            <c:txPr>
              <a:bodyPr/>
              <a:lstStyle/>
              <a:p>
                <a:pPr>
                  <a:defRPr sz="2130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 formatCode="#,##0.00">
                  <c:v>79900.7</c:v>
                </c:pt>
                <c:pt idx="1">
                  <c:v>36641.699999999997</c:v>
                </c:pt>
                <c:pt idx="2" formatCode="#,##0">
                  <c:v>2806.8</c:v>
                </c:pt>
                <c:pt idx="3" formatCode="#,##0">
                  <c:v>0</c:v>
                </c:pt>
                <c:pt idx="4" formatCode="#,##0.00">
                  <c:v>224129.2</c:v>
                </c:pt>
                <c:pt idx="5" formatCode="#,##0.00">
                  <c:v>54828.2</c:v>
                </c:pt>
                <c:pt idx="6" formatCode="#,##0.00">
                  <c:v>9871.1</c:v>
                </c:pt>
                <c:pt idx="7">
                  <c:v>1210.9000000000001</c:v>
                </c:pt>
                <c:pt idx="8">
                  <c:v>0</c:v>
                </c:pt>
              </c:numCache>
            </c:numRef>
          </c:val>
        </c:ser>
        <c:axId val="132946944"/>
        <c:axId val="132714496"/>
      </c:barChart>
      <c:catAx>
        <c:axId val="132946944"/>
        <c:scaling>
          <c:orientation val="minMax"/>
        </c:scaling>
        <c:axPos val="l"/>
        <c:numFmt formatCode="General" sourceLinked="1"/>
        <c:tickLblPos val="nextTo"/>
        <c:spPr>
          <a:ln w="3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2714496"/>
        <c:crosses val="autoZero"/>
        <c:auto val="1"/>
        <c:lblAlgn val="ctr"/>
        <c:lblOffset val="100"/>
        <c:tickLblSkip val="1"/>
        <c:tickMarkSkip val="1"/>
      </c:catAx>
      <c:valAx>
        <c:axId val="132714496"/>
        <c:scaling>
          <c:orientation val="minMax"/>
        </c:scaling>
        <c:axPos val="b"/>
        <c:numFmt formatCode="#,##0.00" sourceLinked="1"/>
        <c:majorTickMark val="none"/>
        <c:tickLblPos val="none"/>
        <c:spPr>
          <a:ln w="3858">
            <a:solidFill>
              <a:schemeClr val="tx1"/>
            </a:solidFill>
            <a:prstDash val="solid"/>
          </a:ln>
        </c:spPr>
        <c:crossAx val="132946944"/>
        <c:crosses val="autoZero"/>
        <c:crossBetween val="between"/>
        <c:majorUnit val="20000"/>
        <c:minorUnit val="4000"/>
      </c:valAx>
      <c:spPr>
        <a:noFill/>
        <a:ln w="15428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hlink"/>
    </a:solidFill>
    <a:ln>
      <a:noFill/>
    </a:ln>
  </c:spPr>
  <c:txPr>
    <a:bodyPr/>
    <a:lstStyle/>
    <a:p>
      <a:pPr>
        <a:defRPr sz="212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901098901098924"/>
          <c:y val="2.2075055187638012E-2"/>
          <c:w val="0.76098901098901917"/>
          <c:h val="0.95364238410595958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2024 год исполнение</c:v>
                </c:pt>
              </c:strCache>
            </c:strRef>
          </c:tx>
          <c:spPr>
            <a:solidFill>
              <a:schemeClr val="accent1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8571612309467624E-4"/>
                  <c:y val="3.0816444413585202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2095184098568151E-3"/>
                  <c:y val="3.0817873394624103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9.6962194434595554E-4"/>
                  <c:y val="3.0817489130814091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4183762254029764E-4"/>
                  <c:y val="8.7420496793676639E-4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1381095792968767E-3"/>
                  <c:y val="9.704188616610922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1.0886745838827921E-3"/>
                  <c:y val="3.0816336339388587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-9.5531995667345328E-4"/>
                  <c:y val="8.7427101327873708E-4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2.1354295918354419E-4"/>
                  <c:y val="8.7423258689791423E-4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1.0775468029827521E-2"/>
                  <c:y val="8.741941605170233E-4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Sheet1!$B$2:$I$2</c:f>
              <c:numCache>
                <c:formatCode>#,##0.0</c:formatCode>
                <c:ptCount val="8"/>
                <c:pt idx="0">
                  <c:v>60.7</c:v>
                </c:pt>
                <c:pt idx="1">
                  <c:v>40.200000000000003</c:v>
                </c:pt>
                <c:pt idx="2">
                  <c:v>3.3</c:v>
                </c:pt>
                <c:pt idx="3">
                  <c:v>0.5</c:v>
                </c:pt>
                <c:pt idx="4">
                  <c:v>190.2</c:v>
                </c:pt>
                <c:pt idx="5">
                  <c:v>41.7</c:v>
                </c:pt>
                <c:pt idx="6">
                  <c:v>7</c:v>
                </c:pt>
                <c:pt idx="7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2025 год план</c:v>
                </c:pt>
              </c:strCache>
            </c:strRef>
          </c:tx>
          <c:spPr>
            <a:solidFill>
              <a:schemeClr val="accent2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3"/>
              <c:layout>
                <c:manualLayout>
                  <c:x val="4.4053891304748401E-3"/>
                  <c:y val="-6.4840747118122301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5193705352177737E-3"/>
                  <c:y val="-8.6916570833375055E-3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5.6663906328870562E-4"/>
                  <c:y val="-1.0899201028482111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6545889089483015E-3"/>
                  <c:y val="-8.6915910379953224E-3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27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Sheet1!$B$3:$I$3</c:f>
              <c:numCache>
                <c:formatCode>#,##0.0</c:formatCode>
                <c:ptCount val="8"/>
                <c:pt idx="0">
                  <c:v>80.400000000000006</c:v>
                </c:pt>
                <c:pt idx="1">
                  <c:v>37.200000000000003</c:v>
                </c:pt>
                <c:pt idx="2">
                  <c:v>2.9</c:v>
                </c:pt>
                <c:pt idx="3">
                  <c:v>0</c:v>
                </c:pt>
                <c:pt idx="4">
                  <c:v>227.8</c:v>
                </c:pt>
                <c:pt idx="5">
                  <c:v>57.3</c:v>
                </c:pt>
                <c:pt idx="6">
                  <c:v>10.4</c:v>
                </c:pt>
                <c:pt idx="7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2025 год исполнение</c:v>
                </c:pt>
              </c:strCache>
            </c:strRef>
          </c:tx>
          <c:spPr>
            <a:solidFill>
              <a:schemeClr val="hlink"/>
            </a:solidFill>
            <a:ln w="16130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7.996811386850295E-4"/>
                  <c:y val="-1.3842420436902689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8.8200617386543047E-4"/>
                  <c:y val="-1.1634953344519501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9.9744878043463137E-4"/>
                  <c:y val="-1.1634991770900348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1161080840563797E-3"/>
                  <c:y val="-1.60500412348090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1.238798416655598E-3"/>
                  <c:y val="-1.8257585179953531E-2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2.237382511124679E-3"/>
                  <c:y val="-1.8257442281849622E-2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1.0740345804834421E-3"/>
                  <c:y val="-1.8257480708230647E-2"/>
                </c:manualLayout>
              </c:layout>
              <c:dLblPos val="outEnd"/>
              <c:showVal val="1"/>
            </c:dLbl>
            <c:dLbl>
              <c:idx val="7"/>
              <c:layout>
                <c:manualLayout>
                  <c:x val="-2.1354295918354419E-4"/>
                  <c:y val="-1.1635002578320118E-2"/>
                </c:manualLayout>
              </c:layout>
              <c:dLblPos val="outEnd"/>
              <c:showVal val="1"/>
            </c:dLbl>
            <c:dLbl>
              <c:idx val="8"/>
              <c:layout>
                <c:manualLayout>
                  <c:x val="6.6545889089483015E-3"/>
                  <c:y val="-1.8257557560992357E-2"/>
                </c:manualLayout>
              </c:layout>
              <c:dLblPos val="outEnd"/>
              <c:showVal val="1"/>
            </c:dLbl>
            <c:spPr>
              <a:noFill/>
              <a:ln w="25798">
                <a:noFill/>
              </a:ln>
            </c:spPr>
            <c:txPr>
              <a:bodyPr/>
              <a:lstStyle/>
              <a:p>
                <a:pPr>
                  <a:defRPr sz="1422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Sheet1!$B$1:$I$1</c:f>
              <c:strCache>
                <c:ptCount val="8"/>
                <c:pt idx="0">
                  <c:v>Общегосударственне вопросы</c:v>
                </c:pt>
                <c:pt idx="1">
                  <c:v>Национальная эконоика</c:v>
                </c:pt>
                <c:pt idx="2">
                  <c:v>Жилищно-коммунальное хозяйство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Sheet1!$B$4:$I$4</c:f>
              <c:numCache>
                <c:formatCode>#,##0.0</c:formatCode>
                <c:ptCount val="8"/>
                <c:pt idx="0">
                  <c:v>79.900000000000006</c:v>
                </c:pt>
                <c:pt idx="1">
                  <c:v>36.6</c:v>
                </c:pt>
                <c:pt idx="2">
                  <c:v>2.8</c:v>
                </c:pt>
                <c:pt idx="3">
                  <c:v>0</c:v>
                </c:pt>
                <c:pt idx="4">
                  <c:v>224.1</c:v>
                </c:pt>
                <c:pt idx="5">
                  <c:v>54.8</c:v>
                </c:pt>
                <c:pt idx="6">
                  <c:v>9.9</c:v>
                </c:pt>
                <c:pt idx="7">
                  <c:v>1.2</c:v>
                </c:pt>
              </c:numCache>
            </c:numRef>
          </c:val>
        </c:ser>
        <c:dLbls>
          <c:showVal val="1"/>
        </c:dLbls>
        <c:axId val="133278336"/>
        <c:axId val="133292416"/>
      </c:barChart>
      <c:catAx>
        <c:axId val="133278336"/>
        <c:scaling>
          <c:orientation val="minMax"/>
        </c:scaling>
        <c:axPos val="l"/>
        <c:numFmt formatCode="General" sourceLinked="1"/>
        <c:tickLblPos val="nextTo"/>
        <c:spPr>
          <a:ln w="403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3292416"/>
        <c:crosses val="autoZero"/>
        <c:lblAlgn val="ctr"/>
        <c:lblOffset val="100"/>
        <c:tickLblSkip val="1"/>
        <c:tickMarkSkip val="1"/>
      </c:catAx>
      <c:valAx>
        <c:axId val="133292416"/>
        <c:scaling>
          <c:orientation val="minMax"/>
        </c:scaling>
        <c:axPos val="b"/>
        <c:majorGridlines>
          <c:spPr>
            <a:ln w="4033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none"/>
        <c:tickLblPos val="none"/>
        <c:spPr>
          <a:ln w="4033">
            <a:solidFill>
              <a:schemeClr val="tx1"/>
            </a:solidFill>
            <a:prstDash val="solid"/>
          </a:ln>
        </c:spPr>
        <c:crossAx val="133278336"/>
        <c:crosses val="autoZero"/>
        <c:crossBetween val="between"/>
      </c:valAx>
      <c:spPr>
        <a:noFill/>
        <a:ln w="1613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98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819926462422169"/>
          <c:y val="2.0560830631465184E-2"/>
          <c:w val="0.27180073537578697"/>
          <c:h val="0.16822429365447084"/>
        </c:manualLayout>
      </c:layout>
      <c:spPr>
        <a:noFill/>
        <a:ln w="4033">
          <a:solidFill>
            <a:schemeClr val="tx1"/>
          </a:solidFill>
          <a:prstDash val="solid"/>
        </a:ln>
      </c:spPr>
      <c:txPr>
        <a:bodyPr/>
        <a:lstStyle/>
        <a:p>
          <a:pPr>
            <a:defRPr sz="139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0.52384508497523785"/>
          <c:y val="8.110456809957832E-3"/>
          <c:w val="0.46599695965606108"/>
          <c:h val="0.97858405679484439"/>
        </c:manualLayout>
      </c:layout>
      <c:bar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75">
              <a:solidFill>
                <a:schemeClr val="tx1"/>
              </a:solidFill>
              <a:prstDash val="solid"/>
            </a:ln>
          </c:spPr>
          <c:dLbls>
            <c:spPr>
              <a:noFill/>
              <a:ln w="2535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Sheet1!$B$1:$O$1</c:f>
              <c:strCache>
                <c:ptCount val="14"/>
                <c:pt idx="0">
                  <c:v>Развитие образования</c:v>
                </c:pt>
                <c:pt idx="1">
                  <c:v>Культура</c:v>
                </c:pt>
                <c:pt idx="2">
                  <c:v>Развитие физической культуры и спорта</c:v>
                </c:pt>
                <c:pt idx="3">
                  <c:v>Создание условий в сфере здравоохранения</c:v>
                </c:pt>
                <c:pt idx="4">
                  <c:v>Развитие сельского хозяйства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местного самоуправления</c:v>
                </c:pt>
                <c:pt idx="7">
                  <c:v>Предоставление гос и муниципальных услуг на базе МФЦ</c:v>
                </c:pt>
                <c:pt idx="8">
                  <c:v>Профилактика правонарушений</c:v>
                </c:pt>
                <c:pt idx="9">
                  <c:v>Развитие транспортной системы</c:v>
                </c:pt>
                <c:pt idx="10">
                  <c:v>Развитие газификации</c:v>
                </c:pt>
                <c:pt idx="11">
                  <c:v>Предоставление жилья молодым семьям</c:v>
                </c:pt>
                <c:pt idx="12">
                  <c:v>Предоставление жилья детям-сиротам</c:v>
                </c:pt>
                <c:pt idx="13">
                  <c:v>Непрограммные направления</c:v>
                </c:pt>
              </c:strCache>
            </c:strRef>
          </c:cat>
          <c:val>
            <c:numRef>
              <c:f>Sheet1!$B$2:$O$2</c:f>
              <c:numCache>
                <c:formatCode>#,##0.0</c:formatCode>
                <c:ptCount val="14"/>
                <c:pt idx="0">
                  <c:v>201539.1</c:v>
                </c:pt>
                <c:pt idx="1">
                  <c:v>70190</c:v>
                </c:pt>
                <c:pt idx="2">
                  <c:v>9373</c:v>
                </c:pt>
                <c:pt idx="3">
                  <c:v>84.9</c:v>
                </c:pt>
                <c:pt idx="4">
                  <c:v>147.19999999999999</c:v>
                </c:pt>
                <c:pt idx="5">
                  <c:v>33</c:v>
                </c:pt>
                <c:pt idx="6">
                  <c:v>77340</c:v>
                </c:pt>
                <c:pt idx="7">
                  <c:v>6532.8</c:v>
                </c:pt>
                <c:pt idx="8">
                  <c:v>1061.9000000000001</c:v>
                </c:pt>
                <c:pt idx="9">
                  <c:v>33071.599999999999</c:v>
                </c:pt>
                <c:pt idx="10">
                  <c:v>2641.8</c:v>
                </c:pt>
                <c:pt idx="11">
                  <c:v>2231.1999999999998</c:v>
                </c:pt>
                <c:pt idx="12">
                  <c:v>2645.3</c:v>
                </c:pt>
                <c:pt idx="13">
                  <c:v>1902</c:v>
                </c:pt>
              </c:numCache>
            </c:numRef>
          </c:val>
        </c:ser>
        <c:axId val="133416448"/>
        <c:axId val="133417984"/>
      </c:barChart>
      <c:catAx>
        <c:axId val="133416448"/>
        <c:scaling>
          <c:orientation val="minMax"/>
        </c:scaling>
        <c:axPos val="l"/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"/>
                <a:cs typeface="Times New Roman" pitchFamily="18" charset="0"/>
              </a:defRPr>
            </a:pPr>
            <a:endParaRPr lang="ru-RU"/>
          </a:p>
        </c:txPr>
        <c:crossAx val="133417984"/>
        <c:crosses val="autoZero"/>
        <c:auto val="1"/>
        <c:lblAlgn val="ctr"/>
        <c:lblOffset val="100"/>
        <c:tickLblSkip val="1"/>
        <c:tickMarkSkip val="1"/>
      </c:catAx>
      <c:valAx>
        <c:axId val="133417984"/>
        <c:scaling>
          <c:orientation val="minMax"/>
        </c:scaling>
        <c:axPos val="b"/>
        <c:majorGridlines>
          <c:spPr>
            <a:ln w="3170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none"/>
        <c:tickLblPos val="none"/>
        <c:spPr>
          <a:ln w="3170">
            <a:solidFill>
              <a:schemeClr val="tx1"/>
            </a:solidFill>
            <a:prstDash val="solid"/>
          </a:ln>
        </c:spPr>
        <c:crossAx val="133416448"/>
        <c:crosses val="autoZero"/>
        <c:crossBetween val="between"/>
      </c:valAx>
      <c:spPr>
        <a:noFill/>
        <a:ln w="12675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chemeClr val="hlink"/>
    </a:solidFill>
    <a:ln>
      <a:noFill/>
    </a:ln>
  </c:spPr>
  <c:txPr>
    <a:bodyPr/>
    <a:lstStyle/>
    <a:p>
      <a:pPr>
        <a:defRPr sz="22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85D19-55F4-4B5E-9E55-953CA1388E6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37FE4777-D4E8-458E-A286-4084825506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РАСХОДЫ</a:t>
          </a:r>
        </a:p>
      </dgm:t>
    </dgm:pt>
    <dgm:pt modelId="{765E28D8-492F-43DE-A139-E3F36D14C6BE}" type="parTrans" cxnId="{CA33D28D-D0E9-4C74-A2B7-22E49FCC644A}">
      <dgm:prSet/>
      <dgm:spPr/>
    </dgm:pt>
    <dgm:pt modelId="{B4C2273D-09A2-4012-8451-35C4C0D100FA}" type="sibTrans" cxnId="{CA33D28D-D0E9-4C74-A2B7-22E49FCC644A}">
      <dgm:prSet/>
      <dgm:spPr/>
    </dgm:pt>
    <dgm:pt modelId="{3F93B152-5A9C-4962-96C9-DF187A568E9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 типам бюджетных обязательств</a:t>
          </a:r>
        </a:p>
      </dgm:t>
    </dgm:pt>
    <dgm:pt modelId="{7DF0E4C3-D089-421B-9478-87A9E7942230}" type="parTrans" cxnId="{400A3A64-51B2-4A2A-8D26-C0E833EF04F7}">
      <dgm:prSet/>
      <dgm:spPr/>
    </dgm:pt>
    <dgm:pt modelId="{FD28710D-A35C-4490-9F9B-BB2450082295}" type="sibTrans" cxnId="{400A3A64-51B2-4A2A-8D26-C0E833EF04F7}">
      <dgm:prSet/>
      <dgm:spPr/>
    </dgm:pt>
    <dgm:pt modelId="{0751A5FC-0551-40B6-B08C-69BDFEC6A4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функциям государства</a:t>
          </a:r>
        </a:p>
      </dgm:t>
    </dgm:pt>
    <dgm:pt modelId="{97EE6592-7DAA-4122-B310-E29268344D76}" type="parTrans" cxnId="{5AE9F0D8-FE5F-470E-8AB9-84D201AB8A2A}">
      <dgm:prSet/>
      <dgm:spPr/>
    </dgm:pt>
    <dgm:pt modelId="{3AEB4362-94A3-4151-82F3-FCD9CC021F57}" type="sibTrans" cxnId="{5AE9F0D8-FE5F-470E-8AB9-84D201AB8A2A}">
      <dgm:prSet/>
      <dgm:spPr/>
    </dgm:pt>
    <dgm:pt modelId="{00D65D28-B815-4DA2-8856-73222BE2CD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ведомствам</a:t>
          </a:r>
        </a:p>
      </dgm:t>
    </dgm:pt>
    <dgm:pt modelId="{8703B327-BB88-4427-B737-F06E1D8BE421}" type="parTrans" cxnId="{E64F15EA-EFB3-40FF-9217-A148B299A42B}">
      <dgm:prSet/>
      <dgm:spPr/>
    </dgm:pt>
    <dgm:pt modelId="{DB1DC0BA-463F-4CDD-8170-4EA84FDD09C2}" type="sibTrans" cxnId="{E64F15EA-EFB3-40FF-9217-A148B299A42B}">
      <dgm:prSet/>
      <dgm:spPr/>
    </dgm:pt>
    <dgm:pt modelId="{7FAC7ECC-8DDC-4DA4-9B11-16C66913F57B}" type="pres">
      <dgm:prSet presAssocID="{0F885D19-55F4-4B5E-9E55-953CA1388E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FDF244-3BD3-4735-8CF0-E99235AB5960}" type="pres">
      <dgm:prSet presAssocID="{37FE4777-D4E8-458E-A286-408482550667}" presName="hierRoot1" presStyleCnt="0">
        <dgm:presLayoutVars>
          <dgm:hierBranch/>
        </dgm:presLayoutVars>
      </dgm:prSet>
      <dgm:spPr/>
    </dgm:pt>
    <dgm:pt modelId="{DE135B82-73B4-4992-AD27-B9F25281ED06}" type="pres">
      <dgm:prSet presAssocID="{37FE4777-D4E8-458E-A286-408482550667}" presName="rootComposite1" presStyleCnt="0"/>
      <dgm:spPr/>
    </dgm:pt>
    <dgm:pt modelId="{8741EE89-49A0-4732-9897-40AD7397C06F}" type="pres">
      <dgm:prSet presAssocID="{37FE4777-D4E8-458E-A286-4084825506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BBBE6C-E75E-4332-BDB5-445BF3AF193E}" type="pres">
      <dgm:prSet presAssocID="{37FE4777-D4E8-458E-A286-4084825506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A91C5C2-5993-488D-AB8B-A463C8E08807}" type="pres">
      <dgm:prSet presAssocID="{37FE4777-D4E8-458E-A286-408482550667}" presName="hierChild2" presStyleCnt="0"/>
      <dgm:spPr/>
    </dgm:pt>
    <dgm:pt modelId="{F1E3EB5C-2853-476C-A64C-3E8788C7DA47}" type="pres">
      <dgm:prSet presAssocID="{7DF0E4C3-D089-421B-9478-87A9E7942230}" presName="Name35" presStyleLbl="parChTrans1D2" presStyleIdx="0" presStyleCnt="3"/>
      <dgm:spPr/>
    </dgm:pt>
    <dgm:pt modelId="{73B8A1EA-96BF-4409-8AE9-DEE7E43D3BFD}" type="pres">
      <dgm:prSet presAssocID="{3F93B152-5A9C-4962-96C9-DF187A568E92}" presName="hierRoot2" presStyleCnt="0">
        <dgm:presLayoutVars>
          <dgm:hierBranch/>
        </dgm:presLayoutVars>
      </dgm:prSet>
      <dgm:spPr/>
    </dgm:pt>
    <dgm:pt modelId="{8FBE2B36-3565-4AF8-8BBD-31ED7225081A}" type="pres">
      <dgm:prSet presAssocID="{3F93B152-5A9C-4962-96C9-DF187A568E92}" presName="rootComposite" presStyleCnt="0"/>
      <dgm:spPr/>
    </dgm:pt>
    <dgm:pt modelId="{1F766ED0-81CC-4F03-BDFA-741C4070E59A}" type="pres">
      <dgm:prSet presAssocID="{3F93B152-5A9C-4962-96C9-DF187A568E9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7511E3-33C3-4B61-A259-F5F97E778010}" type="pres">
      <dgm:prSet presAssocID="{3F93B152-5A9C-4962-96C9-DF187A568E92}" presName="rootConnector" presStyleLbl="node2" presStyleIdx="0" presStyleCnt="3"/>
      <dgm:spPr/>
      <dgm:t>
        <a:bodyPr/>
        <a:lstStyle/>
        <a:p>
          <a:endParaRPr lang="ru-RU"/>
        </a:p>
      </dgm:t>
    </dgm:pt>
    <dgm:pt modelId="{653C7285-B86E-4910-A1AA-5B1384D6DBCF}" type="pres">
      <dgm:prSet presAssocID="{3F93B152-5A9C-4962-96C9-DF187A568E92}" presName="hierChild4" presStyleCnt="0"/>
      <dgm:spPr/>
    </dgm:pt>
    <dgm:pt modelId="{1BE1DC30-6732-4791-A7AA-502C20A8E93A}" type="pres">
      <dgm:prSet presAssocID="{3F93B152-5A9C-4962-96C9-DF187A568E92}" presName="hierChild5" presStyleCnt="0"/>
      <dgm:spPr/>
    </dgm:pt>
    <dgm:pt modelId="{E6C36B40-D74E-410A-BD52-FA2377CAEEAF}" type="pres">
      <dgm:prSet presAssocID="{97EE6592-7DAA-4122-B310-E29268344D76}" presName="Name35" presStyleLbl="parChTrans1D2" presStyleIdx="1" presStyleCnt="3"/>
      <dgm:spPr/>
    </dgm:pt>
    <dgm:pt modelId="{B62373E4-4DF9-4F08-8384-5AAD4887D8C9}" type="pres">
      <dgm:prSet presAssocID="{0751A5FC-0551-40B6-B08C-69BDFEC6A4DB}" presName="hierRoot2" presStyleCnt="0">
        <dgm:presLayoutVars>
          <dgm:hierBranch/>
        </dgm:presLayoutVars>
      </dgm:prSet>
      <dgm:spPr/>
    </dgm:pt>
    <dgm:pt modelId="{F2DF5698-7306-46B8-B090-C00EB74B9B75}" type="pres">
      <dgm:prSet presAssocID="{0751A5FC-0551-40B6-B08C-69BDFEC6A4DB}" presName="rootComposite" presStyleCnt="0"/>
      <dgm:spPr/>
    </dgm:pt>
    <dgm:pt modelId="{40345402-B5FD-438E-BFD0-AF2C1D3F8B09}" type="pres">
      <dgm:prSet presAssocID="{0751A5FC-0551-40B6-B08C-69BDFEC6A4D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F31FA4-6431-4D39-A2B2-F05CC9582E73}" type="pres">
      <dgm:prSet presAssocID="{0751A5FC-0551-40B6-B08C-69BDFEC6A4DB}" presName="rootConnector" presStyleLbl="node2" presStyleIdx="1" presStyleCnt="3"/>
      <dgm:spPr/>
      <dgm:t>
        <a:bodyPr/>
        <a:lstStyle/>
        <a:p>
          <a:endParaRPr lang="ru-RU"/>
        </a:p>
      </dgm:t>
    </dgm:pt>
    <dgm:pt modelId="{B6ED5B5F-8586-46DC-9CA3-0761C154FCC4}" type="pres">
      <dgm:prSet presAssocID="{0751A5FC-0551-40B6-B08C-69BDFEC6A4DB}" presName="hierChild4" presStyleCnt="0"/>
      <dgm:spPr/>
    </dgm:pt>
    <dgm:pt modelId="{1D31109E-784B-492C-AF8D-D06A421755A6}" type="pres">
      <dgm:prSet presAssocID="{0751A5FC-0551-40B6-B08C-69BDFEC6A4DB}" presName="hierChild5" presStyleCnt="0"/>
      <dgm:spPr/>
    </dgm:pt>
    <dgm:pt modelId="{47A6B09C-EC26-48DD-A596-1EE4207E25FA}" type="pres">
      <dgm:prSet presAssocID="{8703B327-BB88-4427-B737-F06E1D8BE421}" presName="Name35" presStyleLbl="parChTrans1D2" presStyleIdx="2" presStyleCnt="3"/>
      <dgm:spPr/>
    </dgm:pt>
    <dgm:pt modelId="{B818FC44-A5DE-4B88-B43C-6911D46487DF}" type="pres">
      <dgm:prSet presAssocID="{00D65D28-B815-4DA2-8856-73222BE2CDAD}" presName="hierRoot2" presStyleCnt="0">
        <dgm:presLayoutVars>
          <dgm:hierBranch/>
        </dgm:presLayoutVars>
      </dgm:prSet>
      <dgm:spPr/>
    </dgm:pt>
    <dgm:pt modelId="{4F696B08-644F-4F60-9E87-66D81A228148}" type="pres">
      <dgm:prSet presAssocID="{00D65D28-B815-4DA2-8856-73222BE2CDAD}" presName="rootComposite" presStyleCnt="0"/>
      <dgm:spPr/>
    </dgm:pt>
    <dgm:pt modelId="{A8444866-0DCD-405A-B0F7-8BED2CB731F4}" type="pres">
      <dgm:prSet presAssocID="{00D65D28-B815-4DA2-8856-73222BE2CD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AE1DF3-5A17-485A-8F7C-E4B13796477C}" type="pres">
      <dgm:prSet presAssocID="{00D65D28-B815-4DA2-8856-73222BE2CDAD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72EB82-23EF-43E7-AC9C-547784468C27}" type="pres">
      <dgm:prSet presAssocID="{00D65D28-B815-4DA2-8856-73222BE2CDAD}" presName="hierChild4" presStyleCnt="0"/>
      <dgm:spPr/>
    </dgm:pt>
    <dgm:pt modelId="{8BBF85B5-CD4A-4739-AD18-03171705D3F0}" type="pres">
      <dgm:prSet presAssocID="{00D65D28-B815-4DA2-8856-73222BE2CDAD}" presName="hierChild5" presStyleCnt="0"/>
      <dgm:spPr/>
    </dgm:pt>
    <dgm:pt modelId="{E35CD6D8-9D71-4CB1-88C4-F2B37BBEA28E}" type="pres">
      <dgm:prSet presAssocID="{37FE4777-D4E8-458E-A286-408482550667}" presName="hierChild3" presStyleCnt="0"/>
      <dgm:spPr/>
    </dgm:pt>
  </dgm:ptLst>
  <dgm:cxnLst>
    <dgm:cxn modelId="{7DE83ED7-8F64-47F2-930C-AFEB374C3628}" type="presOf" srcId="{0751A5FC-0551-40B6-B08C-69BDFEC6A4DB}" destId="{40345402-B5FD-438E-BFD0-AF2C1D3F8B09}" srcOrd="0" destOrd="0" presId="urn:microsoft.com/office/officeart/2005/8/layout/orgChart1"/>
    <dgm:cxn modelId="{1CE1A555-F9BA-4126-9321-00F51939A1E5}" type="presOf" srcId="{37FE4777-D4E8-458E-A286-408482550667}" destId="{80BBBE6C-E75E-4332-BDB5-445BF3AF193E}" srcOrd="1" destOrd="0" presId="urn:microsoft.com/office/officeart/2005/8/layout/orgChart1"/>
    <dgm:cxn modelId="{64EA60F4-A279-4821-BEC1-D79E7FAD5255}" type="presOf" srcId="{00D65D28-B815-4DA2-8856-73222BE2CDAD}" destId="{A8444866-0DCD-405A-B0F7-8BED2CB731F4}" srcOrd="0" destOrd="0" presId="urn:microsoft.com/office/officeart/2005/8/layout/orgChart1"/>
    <dgm:cxn modelId="{380DA50F-A0D6-4B47-B46B-0B33C80143AC}" type="presOf" srcId="{7DF0E4C3-D089-421B-9478-87A9E7942230}" destId="{F1E3EB5C-2853-476C-A64C-3E8788C7DA47}" srcOrd="0" destOrd="0" presId="urn:microsoft.com/office/officeart/2005/8/layout/orgChart1"/>
    <dgm:cxn modelId="{5AE9F0D8-FE5F-470E-8AB9-84D201AB8A2A}" srcId="{37FE4777-D4E8-458E-A286-408482550667}" destId="{0751A5FC-0551-40B6-B08C-69BDFEC6A4DB}" srcOrd="1" destOrd="0" parTransId="{97EE6592-7DAA-4122-B310-E29268344D76}" sibTransId="{3AEB4362-94A3-4151-82F3-FCD9CC021F57}"/>
    <dgm:cxn modelId="{A7585CA5-58B2-4301-ACAB-E4C337456D1E}" type="presOf" srcId="{0751A5FC-0551-40B6-B08C-69BDFEC6A4DB}" destId="{45F31FA4-6431-4D39-A2B2-F05CC9582E73}" srcOrd="1" destOrd="0" presId="urn:microsoft.com/office/officeart/2005/8/layout/orgChart1"/>
    <dgm:cxn modelId="{E64F15EA-EFB3-40FF-9217-A148B299A42B}" srcId="{37FE4777-D4E8-458E-A286-408482550667}" destId="{00D65D28-B815-4DA2-8856-73222BE2CDAD}" srcOrd="2" destOrd="0" parTransId="{8703B327-BB88-4427-B737-F06E1D8BE421}" sibTransId="{DB1DC0BA-463F-4CDD-8170-4EA84FDD09C2}"/>
    <dgm:cxn modelId="{C2AAE557-C2DF-475F-A8A0-DCBD7A3BEDA2}" type="presOf" srcId="{37FE4777-D4E8-458E-A286-408482550667}" destId="{8741EE89-49A0-4732-9897-40AD7397C06F}" srcOrd="0" destOrd="0" presId="urn:microsoft.com/office/officeart/2005/8/layout/orgChart1"/>
    <dgm:cxn modelId="{B2657D7D-9C44-4E87-84B1-3D692C23B840}" type="presOf" srcId="{3F93B152-5A9C-4962-96C9-DF187A568E92}" destId="{077511E3-33C3-4B61-A259-F5F97E778010}" srcOrd="1" destOrd="0" presId="urn:microsoft.com/office/officeart/2005/8/layout/orgChart1"/>
    <dgm:cxn modelId="{47C414F5-E963-4091-9AA4-8E66D5376D4A}" type="presOf" srcId="{8703B327-BB88-4427-B737-F06E1D8BE421}" destId="{47A6B09C-EC26-48DD-A596-1EE4207E25FA}" srcOrd="0" destOrd="0" presId="urn:microsoft.com/office/officeart/2005/8/layout/orgChart1"/>
    <dgm:cxn modelId="{08267F9F-90BC-45EE-ACC4-902E0C5E00D5}" type="presOf" srcId="{00D65D28-B815-4DA2-8856-73222BE2CDAD}" destId="{66AE1DF3-5A17-485A-8F7C-E4B13796477C}" srcOrd="1" destOrd="0" presId="urn:microsoft.com/office/officeart/2005/8/layout/orgChart1"/>
    <dgm:cxn modelId="{E0C34807-D6FB-4556-97F9-74E4C887A281}" type="presOf" srcId="{0F885D19-55F4-4B5E-9E55-953CA1388E6E}" destId="{7FAC7ECC-8DDC-4DA4-9B11-16C66913F57B}" srcOrd="0" destOrd="0" presId="urn:microsoft.com/office/officeart/2005/8/layout/orgChart1"/>
    <dgm:cxn modelId="{1C58164C-BB1F-4CF6-B0B7-25C85DA8B6AA}" type="presOf" srcId="{97EE6592-7DAA-4122-B310-E29268344D76}" destId="{E6C36B40-D74E-410A-BD52-FA2377CAEEAF}" srcOrd="0" destOrd="0" presId="urn:microsoft.com/office/officeart/2005/8/layout/orgChart1"/>
    <dgm:cxn modelId="{219B6F9C-889F-464C-B373-6B1D50B923D6}" type="presOf" srcId="{3F93B152-5A9C-4962-96C9-DF187A568E92}" destId="{1F766ED0-81CC-4F03-BDFA-741C4070E59A}" srcOrd="0" destOrd="0" presId="urn:microsoft.com/office/officeart/2005/8/layout/orgChart1"/>
    <dgm:cxn modelId="{CA33D28D-D0E9-4C74-A2B7-22E49FCC644A}" srcId="{0F885D19-55F4-4B5E-9E55-953CA1388E6E}" destId="{37FE4777-D4E8-458E-A286-408482550667}" srcOrd="0" destOrd="0" parTransId="{765E28D8-492F-43DE-A139-E3F36D14C6BE}" sibTransId="{B4C2273D-09A2-4012-8451-35C4C0D100FA}"/>
    <dgm:cxn modelId="{400A3A64-51B2-4A2A-8D26-C0E833EF04F7}" srcId="{37FE4777-D4E8-458E-A286-408482550667}" destId="{3F93B152-5A9C-4962-96C9-DF187A568E92}" srcOrd="0" destOrd="0" parTransId="{7DF0E4C3-D089-421B-9478-87A9E7942230}" sibTransId="{FD28710D-A35C-4490-9F9B-BB2450082295}"/>
    <dgm:cxn modelId="{57536658-4C2D-40D7-AE0E-F399310CE9F6}" type="presParOf" srcId="{7FAC7ECC-8DDC-4DA4-9B11-16C66913F57B}" destId="{00FDF244-3BD3-4735-8CF0-E99235AB5960}" srcOrd="0" destOrd="0" presId="urn:microsoft.com/office/officeart/2005/8/layout/orgChart1"/>
    <dgm:cxn modelId="{8FCA7287-AF13-4C0B-B4E6-81E601B1B9A9}" type="presParOf" srcId="{00FDF244-3BD3-4735-8CF0-E99235AB5960}" destId="{DE135B82-73B4-4992-AD27-B9F25281ED06}" srcOrd="0" destOrd="0" presId="urn:microsoft.com/office/officeart/2005/8/layout/orgChart1"/>
    <dgm:cxn modelId="{4200BFFB-DA9E-46A5-BD01-88E974A9DEB0}" type="presParOf" srcId="{DE135B82-73B4-4992-AD27-B9F25281ED06}" destId="{8741EE89-49A0-4732-9897-40AD7397C06F}" srcOrd="0" destOrd="0" presId="urn:microsoft.com/office/officeart/2005/8/layout/orgChart1"/>
    <dgm:cxn modelId="{804E9782-A767-4076-8248-4F23321E3F7B}" type="presParOf" srcId="{DE135B82-73B4-4992-AD27-B9F25281ED06}" destId="{80BBBE6C-E75E-4332-BDB5-445BF3AF193E}" srcOrd="1" destOrd="0" presId="urn:microsoft.com/office/officeart/2005/8/layout/orgChart1"/>
    <dgm:cxn modelId="{914CF8FE-4EB9-479B-BEFA-90CF4C38A77A}" type="presParOf" srcId="{00FDF244-3BD3-4735-8CF0-E99235AB5960}" destId="{DA91C5C2-5993-488D-AB8B-A463C8E08807}" srcOrd="1" destOrd="0" presId="urn:microsoft.com/office/officeart/2005/8/layout/orgChart1"/>
    <dgm:cxn modelId="{ED140636-6229-4D8F-B8D4-58DCF55C6100}" type="presParOf" srcId="{DA91C5C2-5993-488D-AB8B-A463C8E08807}" destId="{F1E3EB5C-2853-476C-A64C-3E8788C7DA47}" srcOrd="0" destOrd="0" presId="urn:microsoft.com/office/officeart/2005/8/layout/orgChart1"/>
    <dgm:cxn modelId="{EB220C86-6EA7-492A-85DA-21457616185E}" type="presParOf" srcId="{DA91C5C2-5993-488D-AB8B-A463C8E08807}" destId="{73B8A1EA-96BF-4409-8AE9-DEE7E43D3BFD}" srcOrd="1" destOrd="0" presId="urn:microsoft.com/office/officeart/2005/8/layout/orgChart1"/>
    <dgm:cxn modelId="{E97DE84B-37BD-4DF6-8064-3D5181B2B3E1}" type="presParOf" srcId="{73B8A1EA-96BF-4409-8AE9-DEE7E43D3BFD}" destId="{8FBE2B36-3565-4AF8-8BBD-31ED7225081A}" srcOrd="0" destOrd="0" presId="urn:microsoft.com/office/officeart/2005/8/layout/orgChart1"/>
    <dgm:cxn modelId="{6ADC6659-0AFB-4DDA-A549-27554EB46C41}" type="presParOf" srcId="{8FBE2B36-3565-4AF8-8BBD-31ED7225081A}" destId="{1F766ED0-81CC-4F03-BDFA-741C4070E59A}" srcOrd="0" destOrd="0" presId="urn:microsoft.com/office/officeart/2005/8/layout/orgChart1"/>
    <dgm:cxn modelId="{5ED866EA-D32A-4BC2-8469-1F2A84CE6583}" type="presParOf" srcId="{8FBE2B36-3565-4AF8-8BBD-31ED7225081A}" destId="{077511E3-33C3-4B61-A259-F5F97E778010}" srcOrd="1" destOrd="0" presId="urn:microsoft.com/office/officeart/2005/8/layout/orgChart1"/>
    <dgm:cxn modelId="{2233CCD7-E538-4788-8168-E190F83DB36A}" type="presParOf" srcId="{73B8A1EA-96BF-4409-8AE9-DEE7E43D3BFD}" destId="{653C7285-B86E-4910-A1AA-5B1384D6DBCF}" srcOrd="1" destOrd="0" presId="urn:microsoft.com/office/officeart/2005/8/layout/orgChart1"/>
    <dgm:cxn modelId="{2B7F9625-5670-426F-9D95-D0C0A1B96EEE}" type="presParOf" srcId="{73B8A1EA-96BF-4409-8AE9-DEE7E43D3BFD}" destId="{1BE1DC30-6732-4791-A7AA-502C20A8E93A}" srcOrd="2" destOrd="0" presId="urn:microsoft.com/office/officeart/2005/8/layout/orgChart1"/>
    <dgm:cxn modelId="{E9F8C008-827A-4295-9912-CD14AFC7FDEB}" type="presParOf" srcId="{DA91C5C2-5993-488D-AB8B-A463C8E08807}" destId="{E6C36B40-D74E-410A-BD52-FA2377CAEEAF}" srcOrd="2" destOrd="0" presId="urn:microsoft.com/office/officeart/2005/8/layout/orgChart1"/>
    <dgm:cxn modelId="{27581EF4-BF36-41D2-BA50-970AF597620B}" type="presParOf" srcId="{DA91C5C2-5993-488D-AB8B-A463C8E08807}" destId="{B62373E4-4DF9-4F08-8384-5AAD4887D8C9}" srcOrd="3" destOrd="0" presId="urn:microsoft.com/office/officeart/2005/8/layout/orgChart1"/>
    <dgm:cxn modelId="{B5FD2722-8B96-4C7C-85A1-D9685220E1AB}" type="presParOf" srcId="{B62373E4-4DF9-4F08-8384-5AAD4887D8C9}" destId="{F2DF5698-7306-46B8-B090-C00EB74B9B75}" srcOrd="0" destOrd="0" presId="urn:microsoft.com/office/officeart/2005/8/layout/orgChart1"/>
    <dgm:cxn modelId="{7CAB49CD-366A-4A2A-8E97-6BE052F3898E}" type="presParOf" srcId="{F2DF5698-7306-46B8-B090-C00EB74B9B75}" destId="{40345402-B5FD-438E-BFD0-AF2C1D3F8B09}" srcOrd="0" destOrd="0" presId="urn:microsoft.com/office/officeart/2005/8/layout/orgChart1"/>
    <dgm:cxn modelId="{3532D231-1469-4B96-B8F3-54868B38B6A9}" type="presParOf" srcId="{F2DF5698-7306-46B8-B090-C00EB74B9B75}" destId="{45F31FA4-6431-4D39-A2B2-F05CC9582E73}" srcOrd="1" destOrd="0" presId="urn:microsoft.com/office/officeart/2005/8/layout/orgChart1"/>
    <dgm:cxn modelId="{458AE63C-AAF2-407A-B808-719EA90CBD4F}" type="presParOf" srcId="{B62373E4-4DF9-4F08-8384-5AAD4887D8C9}" destId="{B6ED5B5F-8586-46DC-9CA3-0761C154FCC4}" srcOrd="1" destOrd="0" presId="urn:microsoft.com/office/officeart/2005/8/layout/orgChart1"/>
    <dgm:cxn modelId="{93A8DC0B-06A5-4FDF-8107-F6F9DE317DBA}" type="presParOf" srcId="{B62373E4-4DF9-4F08-8384-5AAD4887D8C9}" destId="{1D31109E-784B-492C-AF8D-D06A421755A6}" srcOrd="2" destOrd="0" presId="urn:microsoft.com/office/officeart/2005/8/layout/orgChart1"/>
    <dgm:cxn modelId="{877BEE4D-5447-435D-9AB8-895A435747BF}" type="presParOf" srcId="{DA91C5C2-5993-488D-AB8B-A463C8E08807}" destId="{47A6B09C-EC26-48DD-A596-1EE4207E25FA}" srcOrd="4" destOrd="0" presId="urn:microsoft.com/office/officeart/2005/8/layout/orgChart1"/>
    <dgm:cxn modelId="{0B0D5075-AB02-43B2-B78C-7E7D65C6908C}" type="presParOf" srcId="{DA91C5C2-5993-488D-AB8B-A463C8E08807}" destId="{B818FC44-A5DE-4B88-B43C-6911D46487DF}" srcOrd="5" destOrd="0" presId="urn:microsoft.com/office/officeart/2005/8/layout/orgChart1"/>
    <dgm:cxn modelId="{CEEE4881-CB39-450C-A4DC-E987B32AC65B}" type="presParOf" srcId="{B818FC44-A5DE-4B88-B43C-6911D46487DF}" destId="{4F696B08-644F-4F60-9E87-66D81A228148}" srcOrd="0" destOrd="0" presId="urn:microsoft.com/office/officeart/2005/8/layout/orgChart1"/>
    <dgm:cxn modelId="{69D3DD05-E20F-462F-8475-E5BAA76FB63D}" type="presParOf" srcId="{4F696B08-644F-4F60-9E87-66D81A228148}" destId="{A8444866-0DCD-405A-B0F7-8BED2CB731F4}" srcOrd="0" destOrd="0" presId="urn:microsoft.com/office/officeart/2005/8/layout/orgChart1"/>
    <dgm:cxn modelId="{48FCA1ED-779E-49FC-9B01-7787E9DE042F}" type="presParOf" srcId="{4F696B08-644F-4F60-9E87-66D81A228148}" destId="{66AE1DF3-5A17-485A-8F7C-E4B13796477C}" srcOrd="1" destOrd="0" presId="urn:microsoft.com/office/officeart/2005/8/layout/orgChart1"/>
    <dgm:cxn modelId="{E9F6C61A-F8AE-4988-B27D-9A099170468E}" type="presParOf" srcId="{B818FC44-A5DE-4B88-B43C-6911D46487DF}" destId="{C472EB82-23EF-43E7-AC9C-547784468C27}" srcOrd="1" destOrd="0" presId="urn:microsoft.com/office/officeart/2005/8/layout/orgChart1"/>
    <dgm:cxn modelId="{8001547F-7246-40DC-9B52-F932298E4314}" type="presParOf" srcId="{B818FC44-A5DE-4B88-B43C-6911D46487DF}" destId="{8BBF85B5-CD4A-4739-AD18-03171705D3F0}" srcOrd="2" destOrd="0" presId="urn:microsoft.com/office/officeart/2005/8/layout/orgChart1"/>
    <dgm:cxn modelId="{148CBE85-F65A-410F-B790-619CB8545132}" type="presParOf" srcId="{00FDF244-3BD3-4735-8CF0-E99235AB5960}" destId="{E35CD6D8-9D71-4CB1-88C4-F2B37BBEA2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A6B09C-EC26-48DD-A596-1EE4207E25FA}">
      <dsp:nvSpPr>
        <dsp:cNvPr id="0" name=""/>
        <dsp:cNvSpPr/>
      </dsp:nvSpPr>
      <dsp:spPr>
        <a:xfrm>
          <a:off x="4104480" y="1899867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5"/>
              </a:lnTo>
              <a:lnTo>
                <a:pt x="2903950" y="251995"/>
              </a:lnTo>
              <a:lnTo>
                <a:pt x="290395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C36B40-D74E-410A-BD52-FA2377CAEEAF}">
      <dsp:nvSpPr>
        <dsp:cNvPr id="0" name=""/>
        <dsp:cNvSpPr/>
      </dsp:nvSpPr>
      <dsp:spPr>
        <a:xfrm>
          <a:off x="4058760" y="1899867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3EB5C-2853-476C-A64C-3E8788C7DA47}">
      <dsp:nvSpPr>
        <dsp:cNvPr id="0" name=""/>
        <dsp:cNvSpPr/>
      </dsp:nvSpPr>
      <dsp:spPr>
        <a:xfrm>
          <a:off x="1200530" y="1899867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1EE89-49A0-4732-9897-40AD7397C06F}">
      <dsp:nvSpPr>
        <dsp:cNvPr id="0" name=""/>
        <dsp:cNvSpPr/>
      </dsp:nvSpPr>
      <dsp:spPr>
        <a:xfrm>
          <a:off x="2904501" y="699888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РАСХОДЫ</a:t>
          </a:r>
        </a:p>
      </dsp:txBody>
      <dsp:txXfrm>
        <a:off x="2904501" y="699888"/>
        <a:ext cx="2399958" cy="1199979"/>
      </dsp:txXfrm>
    </dsp:sp>
    <dsp:sp modelId="{1F766ED0-81CC-4F03-BDFA-741C4070E59A}">
      <dsp:nvSpPr>
        <dsp:cNvPr id="0" name=""/>
        <dsp:cNvSpPr/>
      </dsp:nvSpPr>
      <dsp:spPr>
        <a:xfrm>
          <a:off x="551" y="240385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rPr>
            <a:t>По типам бюджетных обязательств</a:t>
          </a:r>
        </a:p>
      </dsp:txBody>
      <dsp:txXfrm>
        <a:off x="551" y="2403859"/>
        <a:ext cx="2399958" cy="1199979"/>
      </dsp:txXfrm>
    </dsp:sp>
    <dsp:sp modelId="{40345402-B5FD-438E-BFD0-AF2C1D3F8B09}">
      <dsp:nvSpPr>
        <dsp:cNvPr id="0" name=""/>
        <dsp:cNvSpPr/>
      </dsp:nvSpPr>
      <dsp:spPr>
        <a:xfrm>
          <a:off x="2904501" y="240385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функциям государства</a:t>
          </a:r>
        </a:p>
      </dsp:txBody>
      <dsp:txXfrm>
        <a:off x="2904501" y="2403859"/>
        <a:ext cx="2399958" cy="1199979"/>
      </dsp:txXfrm>
    </dsp:sp>
    <dsp:sp modelId="{A8444866-0DCD-405A-B0F7-8BED2CB731F4}">
      <dsp:nvSpPr>
        <dsp:cNvPr id="0" name=""/>
        <dsp:cNvSpPr/>
      </dsp:nvSpPr>
      <dsp:spPr>
        <a:xfrm>
          <a:off x="5808451" y="240385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 ведомствам</a:t>
          </a:r>
        </a:p>
      </dsp:txBody>
      <dsp:txXfrm>
        <a:off x="5808451" y="2403859"/>
        <a:ext cx="2399958" cy="11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0.80975</cdr:x>
      <cdr:y>0.5005</cdr:y>
    </cdr:from>
    <cdr:to>
      <cdr:x>0.9075</cdr:x>
      <cdr:y>0.5595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23483" y="1940276"/>
          <a:ext cx="715061" cy="2287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B4708D-6B73-43D5-A899-D3250CF9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00DF43-19B6-4A40-93FF-18AAC9283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941BE-902B-4304-8AD2-89DC47016FBB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23414-C079-4A4B-AF95-D3AD18FB7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4A7A-A556-4681-852F-3D381445778C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4C4A3-1255-4C3F-B82F-835746A0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4BFDA-03BA-41AA-8ADF-522F851AE74D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430B6-27E6-4F08-83C9-DC33E4928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CCE7-0F65-4194-BDE6-73728E13EE92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41E2-6616-46D0-B595-F3B688D58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5C1-DE42-46BF-9ED3-137FC8EB2A6F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496D-762B-4739-B4E8-998351262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8B0D-E3E6-4025-AE60-7EE75E141F60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F2024-FA22-452A-84F8-AC82EC3C2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8F7D-7233-4228-A7C0-AEEA28260EBC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341A-0F3B-4CB8-946C-AD3DC3BAC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B9D53-5743-4B76-9433-4D02FC9EF508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F44C-D9AB-40AD-9247-37382B61B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333A-922A-4791-9B59-4D35C5CF1063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C6A81-42A4-45F9-B2ED-DB6B0009B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326F-BB2F-446E-9202-9E52538D953A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E70B-5E76-47EF-9738-1E3116BBA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6DB8-CA64-4394-8F51-4F4549E26679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9021-E7D6-49A8-B80A-61AFFC15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057716-37D1-4D91-A383-648FF50252CD}" type="datetimeFigureOut">
              <a:rPr lang="ru-RU"/>
              <a:pPr>
                <a:defRPr/>
              </a:pPr>
              <a:t>28.05.2026</a:t>
            </a:fld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1F2463-F614-4037-B1D2-F39EAB8DA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fo13760@gmai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0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8175" y="260350"/>
            <a:ext cx="5976938" cy="1800225"/>
          </a:xfrm>
          <a:noFill/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Бюджет для граждан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к решению Совета                                                Пучежского муниципального района 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«Об исполнении бюджета Пучежского муниципального района за 2025 год»</a:t>
            </a:r>
            <a:b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endParaRPr lang="es-ES" sz="2000" b="1" dirty="0" smtClean="0">
              <a:solidFill>
                <a:srgbClr val="0033CC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9" name="Rectangle 122"/>
          <p:cNvSpPr>
            <a:spLocks noChangeArrowheads="1"/>
          </p:cNvSpPr>
          <p:nvPr/>
        </p:nvSpPr>
        <p:spPr bwMode="auto">
          <a:xfrm>
            <a:off x="4211638" y="5013325"/>
            <a:ext cx="39608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Дефицит и профицит</a:t>
            </a:r>
          </a:p>
        </p:txBody>
      </p:sp>
      <p:graphicFrame>
        <p:nvGraphicFramePr>
          <p:cNvPr id="28686" name="Group 14"/>
          <p:cNvGraphicFramePr>
            <a:graphicFrameLocks noGrp="1"/>
          </p:cNvGraphicFramePr>
          <p:nvPr/>
        </p:nvGraphicFramePr>
        <p:xfrm>
          <a:off x="468313" y="1916113"/>
          <a:ext cx="8229600" cy="326091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Дефицит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Профицит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071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дефиците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 растет долг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(или) снижаются остатки средств (накопления)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профиците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бюджета снижается долг и (или) растут остатки средств (накопления)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2875"/>
            <a:ext cx="8329613" cy="92868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Этапы разработки проекта решения об исполнении бюджета Пучежского муниципального района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 2025 году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27665" name="Group 17"/>
          <p:cNvGraphicFramePr>
            <a:graphicFrameLocks noGrp="1"/>
          </p:cNvGraphicFramePr>
          <p:nvPr/>
        </p:nvGraphicFramePr>
        <p:xfrm>
          <a:off x="468313" y="1214438"/>
          <a:ext cx="8229600" cy="4851723"/>
        </p:xfrm>
        <a:graphic>
          <a:graphicData uri="http://schemas.openxmlformats.org/drawingml/2006/table">
            <a:tbl>
              <a:tblPr/>
              <a:tblGrid>
                <a:gridCol w="2087562"/>
                <a:gridCol w="6142038"/>
              </a:tblGrid>
              <a:tr h="1854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Составление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5E5E76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соответствии с Положением о бюджетном процессе в Пучежском муниципальном районе осуществляется подготовка проекта решения об исполнении бюджета. Данным документом определена структура решения, ответственные исполнители и сроки подготовки проекта решения. Составление проекта решения осуществляет Финансовый отдел администрации Пучежского муниципального района.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50000">
                          <a:srgbClr val="5E5E76"/>
                        </a:gs>
                        <a:gs pos="100000">
                          <a:srgbClr val="CCCCFF"/>
                        </a:gs>
                      </a:gsLst>
                      <a:lin ang="5400000" scaled="1"/>
                    </a:gradFill>
                  </a:tcPr>
                </a:tc>
              </a:tr>
              <a:tr h="188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Проект решения об исполнении бюджета вносится Главой Пучежского муниципального района не позднее 1 мая текущего года. В целях информирования граждан и выявления общественного мнения в сфере бюджетных правоотношений проводятся публичные слушания. Проект решения размещается в сети Интернет на официальном сайте администрации Пучежского муниципального района.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>
                        <a:alpha val="50195"/>
                      </a:srgbClr>
                    </a:solidFill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Утверждение проекта решения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 исполнении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Проект решения Совета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утверждается Советом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в форме решения.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7929563" cy="8477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Основные параметры исполнения бюджета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за 2025 год</a:t>
            </a:r>
          </a:p>
        </p:txBody>
      </p:sp>
      <p:graphicFrame>
        <p:nvGraphicFramePr>
          <p:cNvPr id="28761" name="Group 89"/>
          <p:cNvGraphicFramePr>
            <a:graphicFrameLocks noGrp="1"/>
          </p:cNvGraphicFramePr>
          <p:nvPr/>
        </p:nvGraphicFramePr>
        <p:xfrm>
          <a:off x="468313" y="1268413"/>
          <a:ext cx="8137525" cy="4704207"/>
        </p:xfrm>
        <a:graphic>
          <a:graphicData uri="http://schemas.openxmlformats.org/drawingml/2006/table">
            <a:tbl>
              <a:tblPr/>
              <a:tblGrid>
                <a:gridCol w="3960812"/>
                <a:gridCol w="865188"/>
                <a:gridCol w="719137"/>
                <a:gridCol w="720725"/>
                <a:gridCol w="863600"/>
                <a:gridCol w="1008063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2025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 к 2024 году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ВСЕГО, 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389,8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405,6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 и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83,4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74,7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Дефицит (+)/Профицит(-)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Привлечение кредитов банков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Погашение кредитов банков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Привлечение бюджетного кредита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Погашение бюджетного кредита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Изменения остатков на счетах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9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Итого социально-экономического развития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за 2025 год</a:t>
            </a:r>
          </a:p>
        </p:txBody>
      </p:sp>
      <p:graphicFrame>
        <p:nvGraphicFramePr>
          <p:cNvPr id="30764" name="Group 44"/>
          <p:cNvGraphicFramePr>
            <a:graphicFrameLocks noGrp="1"/>
          </p:cNvGraphicFramePr>
          <p:nvPr/>
        </p:nvGraphicFramePr>
        <p:xfrm>
          <a:off x="457200" y="1484313"/>
          <a:ext cx="8229600" cy="4859339"/>
        </p:xfrm>
        <a:graphic>
          <a:graphicData uri="http://schemas.openxmlformats.org/drawingml/2006/table">
            <a:tbl>
              <a:tblPr/>
              <a:tblGrid>
                <a:gridCol w="2328863"/>
                <a:gridCol w="1357312"/>
                <a:gridCol w="1857375"/>
                <a:gridCol w="1285875"/>
                <a:gridCol w="1400175"/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2025 год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Достигнутые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 2025 год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Процент исполнения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Динамика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 2024 году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5CE7"/>
                    </a:solidFill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Объем промышленного производства,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648,199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694,457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Численность постоянного населения  (среднегодовая),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10,260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10,263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-1,8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Среднемесячная номинальная заработная плата, 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47 691,2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49 415,4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+15,3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A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Фонд начисленной заработной платы,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1 161,8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1 203,8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E3E5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+9,9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E3E5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5C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91512" cy="1452562"/>
          </a:xfrm>
        </p:spPr>
        <p:txBody>
          <a:bodyPr/>
          <a:lstStyle/>
          <a:p>
            <a:pPr eaLnBrk="1" hangingPunct="1"/>
            <a:r>
              <a:rPr lang="ru-RU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доходам за 2025 год</a:t>
            </a:r>
            <a:r>
              <a:rPr lang="ru-RU" sz="4000" dirty="0" smtClean="0">
                <a:solidFill>
                  <a:srgbClr val="0000FF"/>
                </a:solidFill>
              </a:rPr>
              <a:t>                                    </a:t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  расчете на 1 жителя доходы составили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39,1 тыс. рублей</a:t>
            </a:r>
            <a:endParaRPr lang="ru-RU" sz="2000" dirty="0" smtClean="0">
              <a:solidFill>
                <a:srgbClr val="0000FF"/>
              </a:solidFill>
            </a:endParaRPr>
          </a:p>
        </p:txBody>
      </p:sp>
      <p:grpSp>
        <p:nvGrpSpPr>
          <p:cNvPr id="17411" name="Organization Chart 5"/>
          <p:cNvGrpSpPr>
            <a:grpSpLocks noChangeAspect="1"/>
          </p:cNvGrpSpPr>
          <p:nvPr/>
        </p:nvGrpSpPr>
        <p:grpSpPr bwMode="auto">
          <a:xfrm>
            <a:off x="611188" y="1989138"/>
            <a:ext cx="8208962" cy="4608512"/>
            <a:chOff x="279" y="1017"/>
            <a:chExt cx="1440" cy="2878"/>
          </a:xfrm>
        </p:grpSpPr>
        <p:cxnSp>
          <p:nvCxnSpPr>
            <p:cNvPr id="17413" name="_s1028"/>
            <p:cNvCxnSpPr>
              <a:cxnSpLocks noChangeShapeType="1"/>
              <a:stCxn id="17425" idx="3"/>
              <a:endCxn id="17419" idx="2"/>
            </p:cNvCxnSpPr>
            <p:nvPr/>
          </p:nvCxnSpPr>
          <p:spPr bwMode="auto">
            <a:xfrm flipV="1">
              <a:off x="1143" y="1305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4" name="_s1029"/>
            <p:cNvCxnSpPr>
              <a:cxnSpLocks noChangeShapeType="1"/>
              <a:stCxn id="17424" idx="3"/>
              <a:endCxn id="17419" idx="2"/>
            </p:cNvCxnSpPr>
            <p:nvPr/>
          </p:nvCxnSpPr>
          <p:spPr bwMode="auto">
            <a:xfrm flipV="1">
              <a:off x="1143" y="1305"/>
              <a:ext cx="144" cy="20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5" name="_s1030"/>
            <p:cNvCxnSpPr>
              <a:cxnSpLocks noChangeShapeType="1"/>
              <a:stCxn id="17423" idx="3"/>
              <a:endCxn id="17419" idx="2"/>
            </p:cNvCxnSpPr>
            <p:nvPr/>
          </p:nvCxnSpPr>
          <p:spPr bwMode="auto">
            <a:xfrm flipV="1">
              <a:off x="1143" y="1305"/>
              <a:ext cx="144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6" name="_s1031"/>
            <p:cNvCxnSpPr>
              <a:cxnSpLocks noChangeShapeType="1"/>
              <a:stCxn id="17422" idx="3"/>
              <a:endCxn id="17419" idx="2"/>
            </p:cNvCxnSpPr>
            <p:nvPr/>
          </p:nvCxnSpPr>
          <p:spPr bwMode="auto">
            <a:xfrm flipV="1">
              <a:off x="1143" y="1305"/>
              <a:ext cx="144" cy="11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7" name="_s1032"/>
            <p:cNvCxnSpPr>
              <a:cxnSpLocks noChangeShapeType="1"/>
              <a:stCxn id="17421" idx="3"/>
              <a:endCxn id="17419" idx="2"/>
            </p:cNvCxnSpPr>
            <p:nvPr/>
          </p:nvCxnSpPr>
          <p:spPr bwMode="auto">
            <a:xfrm flipV="1">
              <a:off x="1143" y="1305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7418" name="_s1033"/>
            <p:cNvCxnSpPr>
              <a:cxnSpLocks noChangeShapeType="1"/>
              <a:stCxn id="17420" idx="3"/>
              <a:endCxn id="17419" idx="2"/>
            </p:cNvCxnSpPr>
            <p:nvPr/>
          </p:nvCxnSpPr>
          <p:spPr bwMode="auto">
            <a:xfrm flipV="1">
              <a:off x="1143" y="130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7419" name="_s1034"/>
            <p:cNvSpPr>
              <a:spLocks noChangeArrowheads="1"/>
            </p:cNvSpPr>
            <p:nvPr/>
          </p:nvSpPr>
          <p:spPr bwMode="auto">
            <a:xfrm>
              <a:off x="855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Доходы -  </a:t>
              </a:r>
              <a:r>
                <a:rPr lang="ru-RU" sz="2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405,6 </a:t>
              </a:r>
              <a:r>
                <a:rPr lang="ru-RU" sz="2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7420" name="_s1035"/>
            <p:cNvSpPr>
              <a:spLocks noChangeArrowheads="1"/>
            </p:cNvSpPr>
            <p:nvPr/>
          </p:nvSpPr>
          <p:spPr bwMode="auto">
            <a:xfrm>
              <a:off x="279" y="144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80,4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7421" name="_s1036"/>
            <p:cNvSpPr>
              <a:spLocks noChangeArrowheads="1"/>
            </p:cNvSpPr>
            <p:nvPr/>
          </p:nvSpPr>
          <p:spPr bwMode="auto">
            <a:xfrm>
              <a:off x="279" y="188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14,8 млн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</p:txBody>
        </p:sp>
        <p:sp>
          <p:nvSpPr>
            <p:cNvPr id="17422" name="_s1037"/>
            <p:cNvSpPr>
              <a:spLocks noChangeArrowheads="1"/>
            </p:cNvSpPr>
            <p:nvPr/>
          </p:nvSpPr>
          <p:spPr bwMode="auto">
            <a:xfrm>
              <a:off x="279" y="2313"/>
              <a:ext cx="864" cy="36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Субсидии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45,3 млн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 руб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2200" dirty="0">
                <a:solidFill>
                  <a:srgbClr val="FBEEA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3" name="_s1038"/>
            <p:cNvSpPr>
              <a:spLocks noChangeArrowheads="1"/>
            </p:cNvSpPr>
            <p:nvPr/>
          </p:nvSpPr>
          <p:spPr bwMode="auto">
            <a:xfrm>
              <a:off x="279" y="360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600" dirty="0" smtClean="0">
                <a:solidFill>
                  <a:srgbClr val="FBEEA3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Иные </a:t>
              </a:r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МБТ 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– 42,3 млн</a:t>
              </a:r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  <a:p>
              <a:pPr algn="ctr"/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Возврат субсидий, субвенций и ИМТ - 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 «-»0,1 </a:t>
              </a:r>
              <a:r>
                <a:rPr lang="ru-RU" sz="16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6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1600" dirty="0">
                <a:solidFill>
                  <a:srgbClr val="FBEEA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424" name="_s1039"/>
            <p:cNvSpPr>
              <a:spLocks noChangeArrowheads="1"/>
            </p:cNvSpPr>
            <p:nvPr/>
          </p:nvSpPr>
          <p:spPr bwMode="auto">
            <a:xfrm>
              <a:off x="279" y="317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Дотации 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133,7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7425" name="_s1040"/>
            <p:cNvSpPr>
              <a:spLocks noChangeArrowheads="1"/>
            </p:cNvSpPr>
            <p:nvPr/>
          </p:nvSpPr>
          <p:spPr bwMode="auto">
            <a:xfrm>
              <a:off x="279" y="274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Субвенции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2200" dirty="0" smtClean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89,2 </a:t>
              </a:r>
              <a:r>
                <a:rPr lang="ru-RU" sz="220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</p:grpSp>
      <p:pic>
        <p:nvPicPr>
          <p:cNvPr id="1741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357563"/>
            <a:ext cx="2524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900" u="sng" dirty="0" smtClean="0">
                <a:solidFill>
                  <a:srgbClr val="0000FF"/>
                </a:solidFill>
                <a:latin typeface="Times New Roman" pitchFamily="18" charset="0"/>
              </a:rPr>
              <a:t>Исполнение бюджета по расходам за 2025 год</a:t>
            </a:r>
            <a:br>
              <a:rPr lang="ru-RU" sz="2900" u="sng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 расчете на 1 жителя расходы составили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39,51 тыс. рублей</a:t>
            </a:r>
            <a:r>
              <a:rPr lang="ru-RU" sz="2400" dirty="0" smtClean="0"/>
              <a:t> </a:t>
            </a:r>
          </a:p>
        </p:txBody>
      </p:sp>
      <p:grpSp>
        <p:nvGrpSpPr>
          <p:cNvPr id="18435" name="Organization Chart 3"/>
          <p:cNvGrpSpPr>
            <a:grpSpLocks noChangeAspect="1"/>
          </p:cNvGrpSpPr>
          <p:nvPr/>
        </p:nvGrpSpPr>
        <p:grpSpPr bwMode="auto">
          <a:xfrm>
            <a:off x="642938" y="1643063"/>
            <a:ext cx="7905750" cy="4317840"/>
            <a:chOff x="279" y="1017"/>
            <a:chExt cx="1440" cy="3598"/>
          </a:xfrm>
        </p:grpSpPr>
        <p:cxnSp>
          <p:nvCxnSpPr>
            <p:cNvPr id="18436" name="_s1028"/>
            <p:cNvCxnSpPr>
              <a:cxnSpLocks noChangeShapeType="1"/>
              <a:endCxn id="18444" idx="2"/>
            </p:cNvCxnSpPr>
            <p:nvPr/>
          </p:nvCxnSpPr>
          <p:spPr bwMode="auto">
            <a:xfrm rot="10800000">
              <a:off x="711" y="1305"/>
              <a:ext cx="48" cy="331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7" name="_s1029"/>
            <p:cNvCxnSpPr>
              <a:cxnSpLocks noChangeShapeType="1"/>
              <a:stCxn id="18451" idx="1"/>
              <a:endCxn id="18444" idx="2"/>
            </p:cNvCxnSpPr>
            <p:nvPr/>
          </p:nvCxnSpPr>
          <p:spPr bwMode="auto">
            <a:xfrm rot="10800000">
              <a:off x="711" y="1305"/>
              <a:ext cx="48" cy="287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8" name="_s1030"/>
            <p:cNvCxnSpPr>
              <a:cxnSpLocks noChangeShapeType="1"/>
              <a:stCxn id="18450" idx="1"/>
              <a:endCxn id="18444" idx="2"/>
            </p:cNvCxnSpPr>
            <p:nvPr/>
          </p:nvCxnSpPr>
          <p:spPr bwMode="auto">
            <a:xfrm rot="10800000">
              <a:off x="711" y="1305"/>
              <a:ext cx="48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39" name="_s1031"/>
            <p:cNvCxnSpPr>
              <a:cxnSpLocks noChangeShapeType="1"/>
              <a:stCxn id="18449" idx="1"/>
              <a:endCxn id="18444" idx="2"/>
            </p:cNvCxnSpPr>
            <p:nvPr/>
          </p:nvCxnSpPr>
          <p:spPr bwMode="auto">
            <a:xfrm rot="10800000">
              <a:off x="711" y="1305"/>
              <a:ext cx="48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0" name="_s1032"/>
            <p:cNvCxnSpPr>
              <a:cxnSpLocks noChangeShapeType="1"/>
              <a:stCxn id="18448" idx="1"/>
              <a:endCxn id="18444" idx="2"/>
            </p:cNvCxnSpPr>
            <p:nvPr/>
          </p:nvCxnSpPr>
          <p:spPr bwMode="auto">
            <a:xfrm rot="10800000">
              <a:off x="711" y="1305"/>
              <a:ext cx="48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1" name="_s1033"/>
            <p:cNvCxnSpPr>
              <a:cxnSpLocks noChangeShapeType="1"/>
              <a:stCxn id="18447" idx="1"/>
              <a:endCxn id="18444" idx="2"/>
            </p:cNvCxnSpPr>
            <p:nvPr/>
          </p:nvCxnSpPr>
          <p:spPr bwMode="auto">
            <a:xfrm rot="10800000">
              <a:off x="711" y="1305"/>
              <a:ext cx="48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2" name="_s1034"/>
            <p:cNvCxnSpPr>
              <a:cxnSpLocks noChangeShapeType="1"/>
              <a:stCxn id="18446" idx="1"/>
              <a:endCxn id="18444" idx="2"/>
            </p:cNvCxnSpPr>
            <p:nvPr/>
          </p:nvCxnSpPr>
          <p:spPr bwMode="auto">
            <a:xfrm rot="10800000">
              <a:off x="711" y="1305"/>
              <a:ext cx="48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443" name="_s1035"/>
            <p:cNvCxnSpPr>
              <a:cxnSpLocks noChangeShapeType="1"/>
              <a:stCxn id="18445" idx="1"/>
              <a:endCxn id="18444" idx="2"/>
            </p:cNvCxnSpPr>
            <p:nvPr/>
          </p:nvCxnSpPr>
          <p:spPr bwMode="auto">
            <a:xfrm rot="10800000">
              <a:off x="711" y="1305"/>
              <a:ext cx="48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8444" name="_s1036"/>
            <p:cNvSpPr>
              <a:spLocks noChangeArrowheads="1"/>
            </p:cNvSpPr>
            <p:nvPr/>
          </p:nvSpPr>
          <p:spPr bwMode="auto">
            <a:xfrm>
              <a:off x="279" y="10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300" b="1" dirty="0">
                  <a:solidFill>
                    <a:srgbClr val="FBEEA3"/>
                  </a:solidFill>
                  <a:latin typeface="Times New Roman" pitchFamily="18" charset="0"/>
                </a:rPr>
                <a:t>Расходы- </a:t>
              </a:r>
              <a:r>
                <a:rPr lang="ru-RU" sz="2300" b="1" dirty="0" smtClean="0">
                  <a:solidFill>
                    <a:srgbClr val="FBEEA3"/>
                  </a:solidFill>
                  <a:latin typeface="Times New Roman" pitchFamily="18" charset="0"/>
                </a:rPr>
                <a:t>409,4 млн</a:t>
              </a:r>
              <a:r>
                <a:rPr lang="ru-RU" sz="2300" b="1" dirty="0">
                  <a:solidFill>
                    <a:srgbClr val="FBEEA3"/>
                  </a:solidFill>
                  <a:latin typeface="Times New Roman" pitchFamily="18" charset="0"/>
                </a:rPr>
                <a:t>. руб.</a:t>
              </a:r>
            </a:p>
          </p:txBody>
        </p:sp>
        <p:sp>
          <p:nvSpPr>
            <p:cNvPr id="18445" name="_s1037"/>
            <p:cNvSpPr>
              <a:spLocks noChangeArrowheads="1"/>
            </p:cNvSpPr>
            <p:nvPr/>
          </p:nvSpPr>
          <p:spPr bwMode="auto">
            <a:xfrm>
              <a:off x="759" y="1449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Общегосударственные вопросы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79,9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 руб.</a:t>
              </a:r>
            </a:p>
          </p:txBody>
        </p:sp>
        <p:sp>
          <p:nvSpPr>
            <p:cNvPr id="18446" name="_s1038"/>
            <p:cNvSpPr>
              <a:spLocks noChangeArrowheads="1"/>
            </p:cNvSpPr>
            <p:nvPr/>
          </p:nvSpPr>
          <p:spPr bwMode="auto">
            <a:xfrm>
              <a:off x="759" y="1881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36,6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47" name="_s1039"/>
            <p:cNvSpPr>
              <a:spLocks noChangeArrowheads="1"/>
            </p:cNvSpPr>
            <p:nvPr/>
          </p:nvSpPr>
          <p:spPr bwMode="auto">
            <a:xfrm>
              <a:off x="759" y="2313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Жилищно</a:t>
              </a:r>
              <a:r>
                <a:rPr lang="ru-RU" sz="17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-коммунальное хозяйство</a:t>
              </a:r>
              <a:r>
                <a:rPr lang="ru-RU" sz="17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7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2,8 млн</a:t>
              </a:r>
              <a:r>
                <a:rPr lang="ru-RU" sz="17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 руб</a:t>
              </a:r>
              <a:r>
                <a:rPr lang="ru-RU" sz="1750" b="1" dirty="0">
                  <a:solidFill>
                    <a:srgbClr val="FBEEA3"/>
                  </a:solidFill>
                </a:rPr>
                <a:t>.</a:t>
              </a:r>
            </a:p>
          </p:txBody>
        </p:sp>
        <p:sp>
          <p:nvSpPr>
            <p:cNvPr id="18448" name="_s1040"/>
            <p:cNvSpPr>
              <a:spLocks noChangeArrowheads="1"/>
            </p:cNvSpPr>
            <p:nvPr/>
          </p:nvSpPr>
          <p:spPr bwMode="auto">
            <a:xfrm>
              <a:off x="759" y="2745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Образование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224,1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49" name="_s1041"/>
            <p:cNvSpPr>
              <a:spLocks noChangeArrowheads="1"/>
            </p:cNvSpPr>
            <p:nvPr/>
          </p:nvSpPr>
          <p:spPr bwMode="auto">
            <a:xfrm>
              <a:off x="759" y="3177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Культура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54,8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руб.</a:t>
              </a:r>
            </a:p>
          </p:txBody>
        </p:sp>
        <p:sp>
          <p:nvSpPr>
            <p:cNvPr id="18450" name="_s1042"/>
            <p:cNvSpPr>
              <a:spLocks noChangeArrowheads="1"/>
            </p:cNvSpPr>
            <p:nvPr/>
          </p:nvSpPr>
          <p:spPr bwMode="auto">
            <a:xfrm>
              <a:off x="759" y="3608"/>
              <a:ext cx="960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Социальная политика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9,9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. руб. </a:t>
              </a:r>
            </a:p>
          </p:txBody>
        </p:sp>
        <p:sp>
          <p:nvSpPr>
            <p:cNvPr id="18451" name="_s1043"/>
            <p:cNvSpPr>
              <a:spLocks noChangeArrowheads="1"/>
            </p:cNvSpPr>
            <p:nvPr/>
          </p:nvSpPr>
          <p:spPr bwMode="auto">
            <a:xfrm>
              <a:off x="759" y="4039"/>
              <a:ext cx="960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Физическая культура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ru-RU" sz="185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1,2 </a:t>
              </a:r>
              <a:r>
                <a:rPr lang="ru-RU" sz="185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млн. руб</a:t>
              </a:r>
              <a:r>
                <a:rPr lang="ru-RU" sz="1850" dirty="0">
                  <a:solidFill>
                    <a:srgbClr val="FBEEA3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районного бюджета за 2025 год (млн. руб.)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66813" y="1535113"/>
          <a:ext cx="7310437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Исполнение уточненного плана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по налоговым и неналоговым  доходам </a:t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>за 2025 год (млн. руб.)</a:t>
            </a:r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/>
        </p:nvGraphicFramePr>
        <p:xfrm>
          <a:off x="457200" y="1643063"/>
          <a:ext cx="8218488" cy="4851083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936625"/>
                <a:gridCol w="1079500"/>
                <a:gridCol w="936625"/>
                <a:gridCol w="1150938"/>
              </a:tblGrid>
              <a:tr h="1281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 2024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31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НДФЛ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84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Акцизы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08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Налоги на совокупный доход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6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28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Доходы от использования имущества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22,5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3,2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16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318500" cy="4230688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Межбюджетные трансферты - денежные средства, перечисляемые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из одного бюджета бюджетной системы Российской Федерации другому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                                   </a:t>
            </a:r>
            <a:r>
              <a:rPr lang="ru-RU" sz="1800" b="1" u="sng" smtClean="0">
                <a:solidFill>
                  <a:srgbClr val="0000FF"/>
                </a:solidFill>
                <a:latin typeface="Times New Roman" pitchFamily="18" charset="0"/>
              </a:rPr>
              <a:t>Виды межбюджетных трансфертов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Дотация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</a:t>
            </a:r>
            <a:r>
              <a:rPr lang="ru-RU" sz="1800" b="1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денежная помощь со стороны бюджета другого уровня на  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безвозмездной и безвозвратной основе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Субсидии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средства предоставляются бюджету другого уровня на условиях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долевого финансирования расходов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endParaRPr lang="ru-RU" sz="180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rgbClr val="FF0000"/>
                </a:solidFill>
                <a:latin typeface="Times New Roman" pitchFamily="18" charset="0"/>
              </a:rPr>
              <a:t>Субвенции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- </a:t>
            </a: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со стороны государства выделяются средства местному бюджету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на исполнение переданных государственных полномочий.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В случае нарушения целевого использования средств, они </a:t>
            </a: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0000FF"/>
                </a:solidFill>
                <a:latin typeface="Times New Roman" pitchFamily="18" charset="0"/>
              </a:rPr>
              <a:t>                       подлежат возврату в тот бюджет, из которого получены</a:t>
            </a:r>
            <a:endParaRPr lang="ru-RU" sz="1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Поступление межбюджетных трансфертов </a:t>
            </a:r>
            <a:b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0000FF"/>
                </a:solidFill>
                <a:latin typeface="Times New Roman" pitchFamily="18" charset="0"/>
              </a:rPr>
              <a:t>из бюджетов других уровней</a:t>
            </a:r>
          </a:p>
        </p:txBody>
      </p:sp>
      <p:graphicFrame>
        <p:nvGraphicFramePr>
          <p:cNvPr id="32822" name="Group 54"/>
          <p:cNvGraphicFramePr>
            <a:graphicFrameLocks noGrp="1"/>
          </p:cNvGraphicFramePr>
          <p:nvPr/>
        </p:nvGraphicFramePr>
        <p:xfrm>
          <a:off x="457200" y="1412775"/>
          <a:ext cx="8218488" cy="5039485"/>
        </p:xfrm>
        <a:graphic>
          <a:graphicData uri="http://schemas.openxmlformats.org/drawingml/2006/table">
            <a:tbl>
              <a:tblPr/>
              <a:tblGrid>
                <a:gridCol w="3035300"/>
                <a:gridCol w="1079500"/>
                <a:gridCol w="936625"/>
                <a:gridCol w="1079500"/>
                <a:gridCol w="936625"/>
                <a:gridCol w="1150938"/>
              </a:tblGrid>
              <a:tr h="1368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(млн.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испол-нения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Темп роста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к 2024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38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Дотации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7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Субсидии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Субвенции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Иные МБТ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39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Прочие безвозмездные поступления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47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Возврат остатков субсидий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 субвенций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61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33CC"/>
                </a:solidFill>
                <a:latin typeface="Times New Roman" pitchFamily="18" charset="0"/>
              </a:rPr>
              <a:t>Пучежский муниципальный район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412875"/>
            <a:ext cx="3240088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Территория - 78 460 га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городское поселение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4 сельских поселения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Численность на 01.01.2025 (среднегодовая) -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               10 362 человек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4" name="Picture 5" descr="карта пучеж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738" y="1341438"/>
            <a:ext cx="4319587" cy="482441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Налоговые льготы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Нормативно-правовыми актами Пучежского муниципального района льготы по налогам, зачисляемые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в бюджет Пучежского муниципального района, не установлены.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</a:rPr>
              <a:t>Объем выпадающих доходов - 0 рублей.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Расходы бюджета - это выплачиваемые </a:t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>из бюджета денежные средства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442913" y="1268413"/>
          <a:ext cx="8208962" cy="4303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0075" cy="99695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расходов бюджета по разделам классификации расходов за 2025 год</a:t>
            </a:r>
            <a:r>
              <a:rPr lang="ru-RU" sz="2400" dirty="0" smtClean="0"/>
              <a:t> </a:t>
            </a:r>
            <a:r>
              <a:rPr 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4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9875" y="1620838"/>
          <a:ext cx="8823325" cy="406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и динамика районного бюджета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по видам расходов в 2024-2025 годах (млн.руб.)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5275" y="1433513"/>
          <a:ext cx="8542338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Структура расходов бюджета Пучежского муниципального района по муниципальным программам и 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</a:rPr>
              <a:t>непрограммным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направлениям деятельности за 2025 год (тыс. рублей)</a:t>
            </a: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374650" y="1463675"/>
          <a:ext cx="8420100" cy="508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«Развитие образования </a:t>
            </a:r>
            <a:b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</a:br>
            <a:r>
              <a:rPr lang="ru-RU" sz="1800" b="1" dirty="0" err="1" smtClean="0">
                <a:solidFill>
                  <a:srgbClr val="800080"/>
                </a:solidFill>
                <a:latin typeface="Times New Roman" pitchFamily="18" charset="0"/>
              </a:rPr>
              <a:t>Пучежского</a:t>
            </a:r>
            <a:r>
              <a:rPr lang="ru-RU" sz="1800" b="1" dirty="0" smtClean="0">
                <a:solidFill>
                  <a:srgbClr val="800080"/>
                </a:solidFill>
                <a:latin typeface="Times New Roman" pitchFamily="18" charset="0"/>
              </a:rPr>
              <a:t> муниципального района»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1258888" y="1557338"/>
            <a:ext cx="8459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ru-RU" sz="1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900113" y="1484313"/>
            <a:ext cx="7586662" cy="683264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соответствия качества образования меняющимся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запросам 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населения и перспективным задачам развития общества и экономики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3" name="Text Box 20"/>
          <p:cNvSpPr txBox="1">
            <a:spLocks noChangeArrowheads="1"/>
          </p:cNvSpPr>
          <p:nvPr/>
        </p:nvSpPr>
        <p:spPr bwMode="auto">
          <a:xfrm>
            <a:off x="900113" y="2276475"/>
            <a:ext cx="7559675" cy="3667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Объем ассигнований на реализацию муниципальной программы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7654" name="Text Box 21"/>
          <p:cNvSpPr txBox="1">
            <a:spLocks noChangeArrowheads="1"/>
          </p:cNvSpPr>
          <p:nvPr/>
        </p:nvSpPr>
        <p:spPr bwMode="auto">
          <a:xfrm>
            <a:off x="900113" y="2852738"/>
            <a:ext cx="2232025" cy="78422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г- 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170 106,8тыс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7655" name="Text Box 22"/>
          <p:cNvSpPr txBox="1">
            <a:spLocks noChangeArrowheads="1"/>
          </p:cNvSpPr>
          <p:nvPr/>
        </p:nvSpPr>
        <p:spPr bwMode="auto">
          <a:xfrm>
            <a:off x="3419475" y="2780928"/>
            <a:ext cx="2233613" cy="1061829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Плановые назначения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205 613,3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7656" name="Text Box 23"/>
          <p:cNvSpPr txBox="1">
            <a:spLocks noChangeArrowheads="1"/>
          </p:cNvSpPr>
          <p:nvPr/>
        </p:nvSpPr>
        <p:spPr bwMode="auto">
          <a:xfrm>
            <a:off x="6084888" y="2924944"/>
            <a:ext cx="2663825" cy="78483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201 539,1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7" name="Text Box 25"/>
          <p:cNvSpPr txBox="1">
            <a:spLocks noChangeArrowheads="1"/>
          </p:cNvSpPr>
          <p:nvPr/>
        </p:nvSpPr>
        <p:spPr bwMode="auto">
          <a:xfrm>
            <a:off x="900113" y="4149080"/>
            <a:ext cx="7416800" cy="1528624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учреждения, участвующие в реализации программы: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учреждения- 5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Общеобразовательные учреждения- 5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образования-2</a:t>
            </a:r>
          </a:p>
          <a:p>
            <a:pPr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Иные учреждения-1</a:t>
            </a:r>
          </a:p>
        </p:txBody>
      </p:sp>
      <p:sp>
        <p:nvSpPr>
          <p:cNvPr id="27658" name="Text Box 27"/>
          <p:cNvSpPr txBox="1">
            <a:spLocks noChangeArrowheads="1"/>
          </p:cNvSpPr>
          <p:nvPr/>
        </p:nvSpPr>
        <p:spPr bwMode="auto">
          <a:xfrm>
            <a:off x="900113" y="5949280"/>
            <a:ext cx="7559675" cy="369332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в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расчете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1 жителя составили-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19,45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социально-значимые направления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в сфере образования, финансируемые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из районного бюджета</a:t>
            </a:r>
          </a:p>
        </p:txBody>
      </p:sp>
      <p:graphicFrame>
        <p:nvGraphicFramePr>
          <p:cNvPr id="35905" name="Group 65"/>
          <p:cNvGraphicFramePr>
            <a:graphicFrameLocks noGrp="1"/>
          </p:cNvGraphicFramePr>
          <p:nvPr/>
        </p:nvGraphicFramePr>
        <p:xfrm>
          <a:off x="827584" y="1556792"/>
          <a:ext cx="7632700" cy="4537477"/>
        </p:xfrm>
        <a:graphic>
          <a:graphicData uri="http://schemas.openxmlformats.org/drawingml/2006/table">
            <a:tbl>
              <a:tblPr/>
              <a:tblGrid>
                <a:gridCol w="5060950"/>
                <a:gridCol w="1347787"/>
                <a:gridCol w="12239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45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 в муниципальных учреждениях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66 095,9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65 305,4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 образование в муниципальных учреждениях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104 067,4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101 730,1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Дополнительное образование в муниципальных учреждениях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9 903,1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9 770,2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Повышение педагогического потенциала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Сохранение и укрепление здоровья обучающихся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02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интеллектуального, физического, творческого потенциала обучающихся. Патриотическое воспитание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524,6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Финансовое обеспечение предоставления мер социальной поддержки в сфере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9 168,0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8 409,5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исполнения районного бюджета в части средств, предусмотренных на реализацию программы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6 578,8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6 554,1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Федеральный проект «Педагоги и наставники»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8 599,5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8 580,9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18488" cy="561975"/>
          </a:xfrm>
        </p:spPr>
        <p:txBody>
          <a:bodyPr/>
          <a:lstStyle/>
          <a:p>
            <a:pPr eaLnBrk="1" hangingPunct="1"/>
            <a:r>
              <a:rPr lang="ru-RU" sz="4000" dirty="0" smtClean="0"/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Результаты реализации муниципальной программы 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2025 год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5038"/>
            <a:ext cx="8208963" cy="39116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  </a:t>
            </a:r>
          </a:p>
        </p:txBody>
      </p:sp>
      <p:graphicFrame>
        <p:nvGraphicFramePr>
          <p:cNvPr id="36913" name="Group 49"/>
          <p:cNvGraphicFramePr>
            <a:graphicFrameLocks noGrp="1"/>
          </p:cNvGraphicFramePr>
          <p:nvPr/>
        </p:nvGraphicFramePr>
        <p:xfrm>
          <a:off x="323850" y="863600"/>
          <a:ext cx="8569325" cy="5794883"/>
        </p:xfrm>
        <a:graphic>
          <a:graphicData uri="http://schemas.openxmlformats.org/drawingml/2006/table">
            <a:tbl>
              <a:tblPr/>
              <a:tblGrid>
                <a:gridCol w="6956425"/>
                <a:gridCol w="733425"/>
                <a:gridCol w="879475"/>
              </a:tblGrid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детей от 1 года до 7 лет, охваченных услугами дошкольного образования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выпускников муниципальных общеобразовательных учреждений, получивших аттестат о среднем общем образовании, в общей численности выпускников муниципальных общеобразовательных учреждений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Доля детей от 5 до 18 лет, охваченных услугами дополнительного образования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Отношение среднемесячной заработной платы педагогических работников муниципальных дошкольных образовательных организаций к среднемесячной заработной плате в сфере общего образования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муниципального района (выполнение Указов Президента РФ в части повышения средней заработной платы отдельных категорий работников бюджетной сферы)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A4FA"/>
                    </a:solidFill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Отношение среднемесячной заработной платы педагогических работников муниципальных образовательных организаций дополнительного образования к средней заработной плате учителей  (выполнение Указов Президента РФ в части повышения средней заработной платы отдельных категорий работников бюджетной сферы)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188913"/>
            <a:ext cx="6264275" cy="1223962"/>
          </a:xfrm>
          <a:ln w="76200" cmpd="tri"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Муниципальная программа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«Культура </a:t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Пучежского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муниципального района»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dirty="0" smtClean="0">
                <a:latin typeface="Times New Roman" pitchFamily="18" charset="0"/>
              </a:rPr>
              <a:t>      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30724" name="Rectangle 6"/>
          <p:cNvSpPr>
            <a:spLocks noRot="1" noChangeArrowheads="1"/>
          </p:cNvSpPr>
          <p:nvPr/>
        </p:nvSpPr>
        <p:spPr bwMode="auto">
          <a:xfrm>
            <a:off x="4787900" y="4408488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     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30725" name="AutoShape 7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6" name="AutoShape 8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7" name="AutoShape 9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8" name="AutoShape 10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0729" name="Text Box 15"/>
          <p:cNvSpPr txBox="1">
            <a:spLocks noChangeArrowheads="1"/>
          </p:cNvSpPr>
          <p:nvPr/>
        </p:nvSpPr>
        <p:spPr bwMode="auto">
          <a:xfrm>
            <a:off x="1691681" y="1355479"/>
            <a:ext cx="6253758" cy="1323439"/>
          </a:xfrm>
          <a:prstGeom prst="rect">
            <a:avLst/>
          </a:prstGeom>
          <a:solidFill>
            <a:srgbClr val="66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1600" b="1" dirty="0">
                <a:latin typeface="Times New Roman" pitchFamily="18" charset="0"/>
              </a:rPr>
              <a:t> повышение качества предоставляемых услуг сферы культуры за счет улучшения технического состояния зданий, обеспеченности современным оборудованием, обеспечение комфортного пребывания посетителей и участников учреждений сферы культуры</a:t>
            </a: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395288" y="2924175"/>
            <a:ext cx="6264944" cy="2062103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Количество учреждений культуры Пучежского муниципального района, участвующих в реализации муниципальной программы в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2025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году - 4,  в т.ч.: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- учреждение дополнительного образования в сфере культуры (ДШИ) - 1,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библиотечная система - 1, </a:t>
            </a:r>
          </a:p>
          <a:p>
            <a:pPr algn="just">
              <a:buFontTx/>
              <a:buChar char="-"/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bg2"/>
                </a:solidFill>
                <a:latin typeface="Times New Roman" pitchFamily="18" charset="0"/>
              </a:rPr>
              <a:t>межпоселенческая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 централизованная клубная система  - 1,  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- краеведческий музей - 1.</a:t>
            </a:r>
          </a:p>
        </p:txBody>
      </p:sp>
      <p:sp>
        <p:nvSpPr>
          <p:cNvPr id="30731" name="Text Box 17"/>
          <p:cNvSpPr txBox="1">
            <a:spLocks noChangeArrowheads="1"/>
          </p:cNvSpPr>
          <p:nvPr/>
        </p:nvSpPr>
        <p:spPr bwMode="auto">
          <a:xfrm>
            <a:off x="3419475" y="4775200"/>
            <a:ext cx="5545138" cy="2062103"/>
          </a:xfrm>
          <a:prstGeom prst="rect">
            <a:avLst/>
          </a:prstGeom>
          <a:solidFill>
            <a:srgbClr val="ECA4FA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Общий объем расходов на реализацию программы составил: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56 512,8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Плановые назначения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2025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72 681,6 тыс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2025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70 189,9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руб.</a:t>
            </a:r>
          </a:p>
          <a:p>
            <a:pPr algn="just"/>
            <a:endParaRPr lang="ru-RU" sz="1600" b="1" u="sng" dirty="0" smtClean="0">
              <a:solidFill>
                <a:schemeClr val="bg2"/>
              </a:solidFill>
              <a:latin typeface="Times New Roman" pitchFamily="18" charset="0"/>
            </a:endParaRPr>
          </a:p>
          <a:p>
            <a:pPr algn="just"/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Расходы </a:t>
            </a:r>
            <a:r>
              <a:rPr lang="ru-RU" sz="1600" b="1" u="sng" dirty="0">
                <a:solidFill>
                  <a:schemeClr val="bg2"/>
                </a:solidFill>
                <a:latin typeface="Times New Roman" pitchFamily="18" charset="0"/>
              </a:rPr>
              <a:t>в расчете на одного жителя </a:t>
            </a: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составили </a:t>
            </a:r>
          </a:p>
          <a:p>
            <a:pPr algn="just"/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                                                                          6,77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рублей.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0732" name="Text Box 19"/>
          <p:cNvSpPr txBox="1">
            <a:spLocks noChangeArrowheads="1"/>
          </p:cNvSpPr>
          <p:nvPr/>
        </p:nvSpPr>
        <p:spPr bwMode="auto">
          <a:xfrm>
            <a:off x="3492500" y="5753100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10795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Основные социально-значимые направления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в сфере культуры, финансируемые </a:t>
            </a:r>
            <a:b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из районного бюджета</a:t>
            </a:r>
          </a:p>
        </p:txBody>
      </p:sp>
      <p:graphicFrame>
        <p:nvGraphicFramePr>
          <p:cNvPr id="80963" name="Group 67"/>
          <p:cNvGraphicFramePr>
            <a:graphicFrameLocks noGrp="1"/>
          </p:cNvGraphicFramePr>
          <p:nvPr/>
        </p:nvGraphicFramePr>
        <p:xfrm>
          <a:off x="827088" y="1773238"/>
          <a:ext cx="7632700" cy="4003422"/>
        </p:xfrm>
        <a:graphic>
          <a:graphicData uri="http://schemas.openxmlformats.org/drawingml/2006/table">
            <a:tbl>
              <a:tblPr/>
              <a:tblGrid>
                <a:gridCol w="5060950"/>
                <a:gridCol w="1347787"/>
                <a:gridCol w="1223963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Утверждено,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Исполнено,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9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в сфере культуры и искусства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12 220,2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12 196,4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Организация культурного досуга и отдыха населения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28 004,7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25 861,1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5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Предоставление библиотечных услуг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11 770,7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11 714,5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Развитие музейного дела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4 160,1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4 090,6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модельных библиотек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Создание благоприятных условий для устойчивого развития сферы туризма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Пучежском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районе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3 165,3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3 165,3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Федеральный проект «Семейные ценности и инфраструктура культуры»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13 183,5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12 985,0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</a:rPr>
              <a:t>Бюджет для граждан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14438"/>
            <a:ext cx="8218488" cy="1926530"/>
          </a:xfrm>
          <a:solidFill>
            <a:schemeClr val="hlink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Бюджет для граждан - документ, содержащий основные положения решения Совета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муниципального района о бюджете и отчете о его исполнении в виде открытой и понятной гражданам информации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9" y="3140968"/>
            <a:ext cx="6553472" cy="34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Результаты реализации программы в 2025 году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600200"/>
            <a:ext cx="4041775" cy="21844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smtClean="0">
                <a:latin typeface="Times New Roman" pitchFamily="18" charset="0"/>
              </a:rPr>
              <a:t>           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5038" y="4365625"/>
            <a:ext cx="8208962" cy="17986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        </a:t>
            </a:r>
            <a:endParaRPr lang="ru-RU" sz="2800" smtClean="0">
              <a:latin typeface="Times New Roman" pitchFamily="18" charset="0"/>
            </a:endParaRPr>
          </a:p>
        </p:txBody>
      </p:sp>
      <p:graphicFrame>
        <p:nvGraphicFramePr>
          <p:cNvPr id="39014" name="Group 102"/>
          <p:cNvGraphicFramePr>
            <a:graphicFrameLocks noGrp="1"/>
          </p:cNvGraphicFramePr>
          <p:nvPr/>
        </p:nvGraphicFramePr>
        <p:xfrm>
          <a:off x="250825" y="908720"/>
          <a:ext cx="8713788" cy="5993097"/>
        </p:xfrm>
        <a:graphic>
          <a:graphicData uri="http://schemas.openxmlformats.org/drawingml/2006/table">
            <a:tbl>
              <a:tblPr/>
              <a:tblGrid>
                <a:gridCol w="5943600"/>
                <a:gridCol w="1262063"/>
                <a:gridCol w="1508125"/>
              </a:tblGrid>
              <a:tr h="601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Увеличение доли детей, получающих дополнительное художественное образование в сфере культуры (%)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18,05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85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посещений библиотечной системы (тыс.)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165,001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167,626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16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Проведение общественно и социально-значимых мероприятий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69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Организация клубных формирований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3943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работников культуры (выполнение Указов Президента РФ в части повышения средней заработной платы отдельных категорий работников бюджетной сферы), % к средней заработной плате в Ивановской области (по соглашению)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6537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Средняя заработная плата педагогических работников дополнительного образования детей (выполнение Указов Президента РФ в части повышения средней заработной платы отдельных категорий работников бюджетной сферы) % к средней заработной плате учителей в Ивановской области (по соглашению)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356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 посетителей краеведческого музея (чел.)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8 800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17 600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280400" cy="1143000"/>
          </a:xfrm>
          <a:ln w="76200" cmpd="tri">
            <a:solidFill>
              <a:schemeClr val="tx1"/>
            </a:solidFill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eaLnBrk="1" hangingPunct="1"/>
            <a:r>
              <a:rPr lang="ru-RU" sz="29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Муниципальная программа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  «Совершенствование местного самоуправления 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Пучежского муниципального района»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>
                <a:latin typeface="Times New Roman" pitchFamily="18" charset="0"/>
              </a:rPr>
              <a:t>      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33796" name="Rectangle 4"/>
          <p:cNvSpPr>
            <a:spLocks noRot="1" noChangeArrowheads="1"/>
          </p:cNvSpPr>
          <p:nvPr/>
        </p:nvSpPr>
        <p:spPr bwMode="auto">
          <a:xfrm>
            <a:off x="4787900" y="4408488"/>
            <a:ext cx="43561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ru-RU" sz="2000">
                <a:latin typeface="Times New Roman" pitchFamily="18" charset="0"/>
              </a:rPr>
              <a:t>     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33797" name="AutoShape 5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798" name="AutoShape 6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799" name="AutoShape 7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800" name="AutoShape 8" descr="http://&amp;pcy;&amp;ucy;&amp;chcy;&amp;iecy;&amp;zhcy;&amp;scy;&amp;kcy;&amp;icy;&amp;jcy;-&amp;rcy;&amp;acy;&amp;jcy;&amp;ocy;&amp;ncy;.&amp;rcy;&amp;fcy;/newsdocs/puchezh/2015-03-04/001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323850" y="1484313"/>
            <a:ext cx="8351838" cy="657225"/>
          </a:xfrm>
          <a:prstGeom prst="rect">
            <a:avLst/>
          </a:prstGeom>
          <a:solidFill>
            <a:srgbClr val="66CC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</a:rPr>
              <a:t>  -</a:t>
            </a:r>
            <a:r>
              <a:rPr lang="ru-RU" sz="1600" b="1" dirty="0">
                <a:latin typeface="Times New Roman" pitchFamily="18" charset="0"/>
              </a:rPr>
              <a:t> совершенствование деятельности органов местного самоуправления </a:t>
            </a:r>
            <a:r>
              <a:rPr lang="ru-RU" sz="1600" b="1" dirty="0" err="1">
                <a:latin typeface="Times New Roman" pitchFamily="18" charset="0"/>
              </a:rPr>
              <a:t>Пучежского</a:t>
            </a:r>
            <a:r>
              <a:rPr lang="ru-RU" sz="1600" b="1" dirty="0">
                <a:latin typeface="Times New Roman" pitchFamily="18" charset="0"/>
              </a:rPr>
              <a:t> муниципального района</a:t>
            </a:r>
          </a:p>
        </p:txBody>
      </p:sp>
      <p:sp>
        <p:nvSpPr>
          <p:cNvPr id="33802" name="Text Box 12"/>
          <p:cNvSpPr txBox="1">
            <a:spLocks noChangeArrowheads="1"/>
          </p:cNvSpPr>
          <p:nvPr/>
        </p:nvSpPr>
        <p:spPr bwMode="auto">
          <a:xfrm>
            <a:off x="250825" y="4365104"/>
            <a:ext cx="8569325" cy="1815882"/>
          </a:xfrm>
          <a:prstGeom prst="rect">
            <a:avLst/>
          </a:prstGeom>
          <a:solidFill>
            <a:srgbClr val="FFFF66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</a:rPr>
              <a:t>Основные направления программы:</a:t>
            </a:r>
          </a:p>
          <a:p>
            <a:pPr algn="ctr"/>
            <a:endParaRPr lang="ru-RU" sz="16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 Обеспечение деятельности органов местного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самоуправления – 69 206,6 тыс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Организация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мероприятий муниципального характера и вручения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наград – 1 175,4 </a:t>
            </a: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</a:rPr>
              <a:t>тыс.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Развитие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муниципальной службы, выполнение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гарантий – 3 033,9 тыс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Выполнение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мероприятий, связанных с деятельностью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ОМСУ – 3 508,5 тыс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. руб.</a:t>
            </a:r>
          </a:p>
          <a:p>
            <a:pPr algn="just">
              <a:buFontTx/>
              <a:buChar char="•"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Поддержка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социально-ориентированных некоммерческих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организаций -  415,5 тыс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. руб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803" name="Text Box 13"/>
          <p:cNvSpPr txBox="1">
            <a:spLocks noChangeArrowheads="1"/>
          </p:cNvSpPr>
          <p:nvPr/>
        </p:nvSpPr>
        <p:spPr bwMode="auto">
          <a:xfrm>
            <a:off x="323850" y="2276475"/>
            <a:ext cx="8280400" cy="1815882"/>
          </a:xfrm>
          <a:prstGeom prst="rect">
            <a:avLst/>
          </a:prstGeom>
          <a:solidFill>
            <a:srgbClr val="ECA4FA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Общий объем расходов на реализацию программы составил: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2024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год  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57 334,6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руб. 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Утверждено на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2025 год – 77 839,4 тыс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. руб.</a:t>
            </a:r>
          </a:p>
          <a:p>
            <a:pPr algn="just">
              <a:spcBef>
                <a:spcPct val="50000"/>
              </a:spcBef>
            </a:pP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Исполнено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2025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год  -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77 340,0 тыс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. руб. </a:t>
            </a:r>
          </a:p>
          <a:p>
            <a:pPr algn="ctr">
              <a:spcBef>
                <a:spcPct val="50000"/>
              </a:spcBef>
            </a:pPr>
            <a:r>
              <a:rPr lang="ru-RU" sz="1600" b="1" u="sng" dirty="0">
                <a:solidFill>
                  <a:schemeClr val="bg2"/>
                </a:solidFill>
                <a:latin typeface="Times New Roman" pitchFamily="18" charset="0"/>
              </a:rPr>
              <a:t>Расходы в расчете на одного жителя </a:t>
            </a:r>
            <a:r>
              <a:rPr lang="ru-RU" sz="1600" b="1" u="sng" dirty="0" smtClean="0">
                <a:solidFill>
                  <a:schemeClr val="bg2"/>
                </a:solidFill>
                <a:latin typeface="Times New Roman" pitchFamily="18" charset="0"/>
              </a:rPr>
              <a:t>составили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</a:rPr>
              <a:t>7,46 </a:t>
            </a:r>
            <a:r>
              <a:rPr lang="ru-RU" sz="1600" b="1" dirty="0">
                <a:solidFill>
                  <a:schemeClr val="bg2"/>
                </a:solidFill>
                <a:latin typeface="Times New Roman" pitchFamily="18" charset="0"/>
              </a:rPr>
              <a:t>тыс. рублей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33804" name="Text Box 14"/>
          <p:cNvSpPr txBox="1">
            <a:spLocks noChangeArrowheads="1"/>
          </p:cNvSpPr>
          <p:nvPr/>
        </p:nvSpPr>
        <p:spPr bwMode="auto">
          <a:xfrm>
            <a:off x="3492500" y="5753100"/>
            <a:ext cx="153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  <a:t>Результаты реализации программы в 2025 году</a:t>
            </a:r>
            <a:br>
              <a:rPr lang="ru-RU" sz="2400" b="1" dirty="0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/>
        </p:nvGraphicFramePr>
        <p:xfrm>
          <a:off x="468313" y="764705"/>
          <a:ext cx="7920037" cy="6257011"/>
        </p:xfrm>
        <a:graphic>
          <a:graphicData uri="http://schemas.openxmlformats.org/drawingml/2006/table">
            <a:tbl>
              <a:tblPr/>
              <a:tblGrid>
                <a:gridCol w="5400675"/>
                <a:gridCol w="1260475"/>
                <a:gridCol w="1258887"/>
              </a:tblGrid>
              <a:tr h="3118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9919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норматива расходов на содержание органов местного самоуправления в соответствии с постановлением Правительства Ивановской области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10227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муниципальных служащих отраслевых отделов администрации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(за исключением работников, финансируемых из областного бюджета)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просроченных обязательств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по оплате труда и начислениям на нее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исполнения бюджетных назначения по налоговым и неналоговым доходам в соответствии с решением о бюджете в первоначальной редакции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работников администрации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района, прошедших диспансеризацию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78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просроченных обязательств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Пучежского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по обслуживанию муниципального долга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6659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служащих, получивших дополнительное профессиональное образование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056562" cy="1341437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«Охрана окружающей среды Пучежского муниципального района»</a:t>
            </a:r>
          </a:p>
        </p:txBody>
      </p:sp>
      <p:sp>
        <p:nvSpPr>
          <p:cNvPr id="3584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5844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 –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снижение негативного воздействия отходов производства и         потребления на окружающую среду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2916238" y="2565400"/>
            <a:ext cx="3384550" cy="1061829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Исполнено в 2024г– </a:t>
            </a: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</a:rPr>
              <a:t>484,7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35846" name="Text Box 22"/>
          <p:cNvSpPr txBox="1">
            <a:spLocks noChangeArrowheads="1"/>
          </p:cNvSpPr>
          <p:nvPr/>
        </p:nvSpPr>
        <p:spPr bwMode="auto">
          <a:xfrm>
            <a:off x="539750" y="4076700"/>
            <a:ext cx="8207375" cy="707886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</a:rPr>
              <a:t>Расходы по разделу «Охрана окружающей среды» в 2025 году не проводились.</a:t>
            </a:r>
            <a:endParaRPr lang="ru-RU" sz="1600" dirty="0">
              <a:solidFill>
                <a:schemeClr val="accent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056562" cy="1341437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«Развитие физической культуры и спорта в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</a:rPr>
              <a:t>Пучежском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муниципальном районе»</a:t>
            </a:r>
          </a:p>
        </p:txBody>
      </p:sp>
      <p:sp>
        <p:nvSpPr>
          <p:cNvPr id="3686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6868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создание условий для сохранения здоровья населения через привлечение граждан к занятиям физической культурой и спортом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4103688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г-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8 664,4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г 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9 373,0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9 373,0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36870" name="Text Box 22"/>
          <p:cNvSpPr txBox="1">
            <a:spLocks noChangeArrowheads="1"/>
          </p:cNvSpPr>
          <p:nvPr/>
        </p:nvSpPr>
        <p:spPr bwMode="auto">
          <a:xfrm>
            <a:off x="539750" y="4437113"/>
            <a:ext cx="8207375" cy="224676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году:</a:t>
            </a: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Увеличение количества обучающихся, систематически занимающихся физкультурой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спортом - 93%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Увеличение доли граждан систематически занимающихся физической культурой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</a:rPr>
              <a:t>спортом – 54,1%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</a:rPr>
              <a:t>Соотношение средней заработной платы педагогических работников к средней заработной плате учителей в Ивановской </a:t>
            </a:r>
            <a:r>
              <a:rPr lang="ru-RU" sz="1600" b="1" smtClean="0">
                <a:solidFill>
                  <a:srgbClr val="0000FF"/>
                </a:solidFill>
                <a:latin typeface="Times New Roman" pitchFamily="18" charset="0"/>
              </a:rPr>
              <a:t>области – 92,1%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716463" y="2565400"/>
            <a:ext cx="4176712" cy="158908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Дополнительное образование в сфере физ. культуры и спорта-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8 162,1 тыс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Проведение физкультурных и спортивных мероприятий- 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1 210,9тыс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«Создание благоприятных условий в целях привлечения медицинских работников для работы в ОБУЗ «Пучежская ЦРБ»</a:t>
            </a:r>
          </a:p>
        </p:txBody>
      </p:sp>
      <p:sp>
        <p:nvSpPr>
          <p:cNvPr id="37891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7892" name="Text Box 22"/>
          <p:cNvSpPr txBox="1">
            <a:spLocks noChangeArrowheads="1"/>
          </p:cNvSpPr>
          <p:nvPr/>
        </p:nvSpPr>
        <p:spPr bwMode="auto">
          <a:xfrm>
            <a:off x="539750" y="1628775"/>
            <a:ext cx="82073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создание условий для привлечения медицинских работников (врачей) для работы в ОБУЗ «Пучежская ЦРБ»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9750" y="2492375"/>
            <a:ext cx="39608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61,3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г.–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84,9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г.–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84,9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37894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169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Возмещено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расходов на приобретение горюче-смазочных материалов для проезда к месту работы (сельская местность) - 3 работника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16463" y="2565400"/>
            <a:ext cx="4176712" cy="123031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Возмещение расходов на приобретение ГСМ при использовании личного транспорта медицинским работником-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84,9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сельского хозяйства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района»</a:t>
            </a:r>
          </a:p>
        </p:txBody>
      </p:sp>
      <p:sp>
        <p:nvSpPr>
          <p:cNvPr id="38915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8916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повышение продовольственного самообеспечения Пучежского муниципального района, устойчивое развитие сельских территорий, повышение уровня жизни и занятости граждан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41767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142,0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г – 147,2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– 147,2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38918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47732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Проведены  две сельскохозяйственные ярмарки</a:t>
            </a:r>
          </a:p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Проведено мероприятий районного уровня ко Дню работника сельского хозяйства и перерабатывающей промышленности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716016" y="2780928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Развитие крестьянско-фермерских и личных подсобных хозяйств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– 147,2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«Развитие малого и среднего предпринимательства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в Пучежском муниципальном районе»</a:t>
            </a:r>
          </a:p>
        </p:txBody>
      </p:sp>
      <p:sp>
        <p:nvSpPr>
          <p:cNvPr id="39939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39940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увеличение вклада малого и среднего предпринимательства в социально-экономическое развитие района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Исполнено 2024г – 32,9тыс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Утверждено 2025г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–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33,0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2025г– 33,0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39942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323439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Проведение конкурса среди субъектов малого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предпринимательства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Проведение торжественного мероприятия для предпринимателей 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716463" y="2996952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Поддержка малого и среднего предпринимательства-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33,0 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«Снижение административных барьеров, оптимизация и повышение качества предоставления государственных и муниципальных услуг, в том числе на базе многофункционального центра»</a:t>
            </a:r>
          </a:p>
        </p:txBody>
      </p:sp>
      <p:sp>
        <p:nvSpPr>
          <p:cNvPr id="40963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0964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оптимизация и повышение качества предоставления государственных и муниципальных услуг в Пучежском муниципальном районе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2024 -  5 878,8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руб.</a:t>
            </a:r>
            <a:endParaRPr lang="ru-RU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 – 6 532,8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 – 6 532,8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0966" name="Text Box 22"/>
          <p:cNvSpPr txBox="1">
            <a:spLocks noChangeArrowheads="1"/>
          </p:cNvSpPr>
          <p:nvPr/>
        </p:nvSpPr>
        <p:spPr bwMode="auto">
          <a:xfrm>
            <a:off x="539750" y="4581525"/>
            <a:ext cx="8207375" cy="10937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государственных и муниципальных услуг, оказанных заявителям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14 672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3438" y="3212976"/>
            <a:ext cx="4176712" cy="98488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Оказание государственных и муниципальных услуг- </a:t>
            </a:r>
            <a:r>
              <a:rPr lang="ru-RU" sz="1600" dirty="0" smtClean="0">
                <a:solidFill>
                  <a:schemeClr val="accent2"/>
                </a:solidFill>
                <a:latin typeface="Times New Roman" pitchFamily="18" charset="0"/>
              </a:rPr>
              <a:t>6 532,8тыс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smtClean="0">
                <a:solidFill>
                  <a:srgbClr val="0000FF"/>
                </a:solidFill>
                <a:latin typeface="Times New Roman" pitchFamily="18" charset="0"/>
              </a:rPr>
              <a:t>«Профилактика правонарушений и наркомании, обеспечение безопасности граждан на территории Пучежского муниципального района»</a:t>
            </a:r>
          </a:p>
        </p:txBody>
      </p:sp>
      <p:sp>
        <p:nvSpPr>
          <p:cNvPr id="4198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1988" name="Text Box 22"/>
          <p:cNvSpPr txBox="1">
            <a:spLocks noChangeArrowheads="1"/>
          </p:cNvSpPr>
          <p:nvPr/>
        </p:nvSpPr>
        <p:spPr bwMode="auto">
          <a:xfrm>
            <a:off x="323850" y="1628775"/>
            <a:ext cx="8423275" cy="6461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формирование эффективной системы профилактики правонарушений  и наркомании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23850" y="2924175"/>
            <a:ext cx="4176713" cy="1604963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Исполнено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2024 – 960,9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1 165,6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–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1 061,9 тыс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0" name="Text Box 22"/>
          <p:cNvSpPr txBox="1">
            <a:spLocks noChangeArrowheads="1"/>
          </p:cNvSpPr>
          <p:nvPr/>
        </p:nvSpPr>
        <p:spPr bwMode="auto">
          <a:xfrm>
            <a:off x="539750" y="5229225"/>
            <a:ext cx="8280400" cy="11699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Проведены мероприятия, направленные на снижение правонарушений на территории Пучежского муниципального района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644008" y="2420938"/>
            <a:ext cx="4104705" cy="1600438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–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1 051,9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Профилактика правонарушений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среди несовершеннолетних- 10,0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76250"/>
            <a:ext cx="7653338" cy="4608513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FBEEA3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Отчет об исполнении бюджета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в доступной для граждан форме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формируется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на основе проекта решения Совета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Пучежского муниципального района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Пучежского муниципального района за 2025 год», внесенного на рассмотрение в Совет Пучежского муниципального района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28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«Развитие транспортной системы </a:t>
            </a:r>
            <a:b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района»</a:t>
            </a:r>
          </a:p>
        </p:txBody>
      </p:sp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423275" cy="9255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поддержание автомобильных дорог в нормативном состоянии и обеспечение населения пассажирскими регулярного сообщения автомобильным транспортом на внутримуниципальных маршрутах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2565400"/>
            <a:ext cx="4249738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2024 г – 37 103,5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руб.</a:t>
            </a:r>
            <a:endParaRPr lang="ru-RU" b="1" dirty="0">
              <a:solidFill>
                <a:srgbClr val="CC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г– 33 644,8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г– 33 071,6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250825" y="4652963"/>
            <a:ext cx="8893175" cy="193899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в 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году 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Общая протяженность автомобильных дорог, общего пользования местного значения, </a:t>
            </a:r>
            <a:r>
              <a:rPr lang="ru-RU" sz="1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соответст-вующих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нормативным требованиям к транспортно-эксплуатационным показателям на 31 декабря 2025 г- 232,3 км</a:t>
            </a:r>
          </a:p>
          <a:p>
            <a:pPr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Доля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населения, проживающего в населенных пунктах, не имеющих регулярного автобусного сообщения- </a:t>
            </a:r>
            <a:r>
              <a:rPr lang="ru-RU" sz="16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1%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004048" y="2420888"/>
            <a:ext cx="3600400" cy="216000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Приведение автомобильных дорог в состояние, отвечающих требованиям и нормам- 4 830,0 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Содержание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автомобильных дорог местного значения 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17 157,2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Обеспечение населения пассажирским перевозками 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10 709,5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«Газификация Пучежского муниципального района»</a:t>
            </a:r>
          </a:p>
        </p:txBody>
      </p:sp>
      <p:sp>
        <p:nvSpPr>
          <p:cNvPr id="44035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4036" name="Text Box 22"/>
          <p:cNvSpPr txBox="1">
            <a:spLocks noChangeArrowheads="1"/>
          </p:cNvSpPr>
          <p:nvPr/>
        </p:nvSpPr>
        <p:spPr bwMode="auto">
          <a:xfrm>
            <a:off x="323850" y="1412875"/>
            <a:ext cx="8423275" cy="646113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– расширение зоны охвата территории района газораспределительными сетями для перевода на газовое топливо потребителей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23850" y="2636838"/>
            <a:ext cx="4176713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2024 г – 2 444,4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г– 2 771,3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г– 2 641,8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4038" name="Text Box 22"/>
          <p:cNvSpPr txBox="1">
            <a:spLocks noChangeArrowheads="1"/>
          </p:cNvSpPr>
          <p:nvPr/>
        </p:nvSpPr>
        <p:spPr bwMode="auto">
          <a:xfrm>
            <a:off x="395288" y="5084763"/>
            <a:ext cx="8353425" cy="15081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</a:t>
            </a:r>
            <a:r>
              <a:rPr lang="ru-RU" sz="2000" b="1">
                <a:solidFill>
                  <a:srgbClr val="CC0000"/>
                </a:solidFill>
                <a:latin typeface="Times New Roman" pitchFamily="18" charset="0"/>
              </a:rPr>
              <a:t>в </a:t>
            </a:r>
            <a:r>
              <a:rPr lang="ru-RU" sz="2000" b="1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b="1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Уровень газификации жилого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фонда -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36,8 %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Уровень доступности газификации для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населения - 91,0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%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0000FF"/>
                </a:solidFill>
                <a:latin typeface="Times New Roman" pitchFamily="18" charset="0"/>
              </a:rPr>
              <a:t>Количество обслуживаемых объектов газового 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</a:rPr>
              <a:t>хозяйства - 4 ед.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7900" y="2348880"/>
            <a:ext cx="3671888" cy="1723549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Содержание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 обслуживание объектов газового хозяйства – 2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641,8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600" b="1" smtClean="0">
                <a:solidFill>
                  <a:srgbClr val="0000FF"/>
                </a:solidFill>
                <a:latin typeface="Times New Roman" pitchFamily="18" charset="0"/>
              </a:rPr>
              <a:t>«Обеспечение жильем молодых семей»</a:t>
            </a:r>
          </a:p>
        </p:txBody>
      </p:sp>
      <p:sp>
        <p:nvSpPr>
          <p:cNvPr id="45059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5060" name="Text Box 22"/>
          <p:cNvSpPr txBox="1">
            <a:spLocks noChangeArrowheads="1"/>
          </p:cNvSpPr>
          <p:nvPr/>
        </p:nvSpPr>
        <p:spPr bwMode="auto">
          <a:xfrm>
            <a:off x="323850" y="1844675"/>
            <a:ext cx="8423275" cy="65087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 – улучшение жилищных условий молодых семей, признанных нуждающимся в улучшении жилищных условий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2024 г – 1 556,0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Утверждено 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 г – 2 231,2 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2025 г– 2 231,2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5062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8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Количество семей, получивших субсидию на приобретение жилого помещения </a:t>
            </a:r>
            <a:r>
              <a:rPr lang="ru-RU" sz="200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ru-RU" sz="2000" smtClean="0">
                <a:solidFill>
                  <a:srgbClr val="0000FF"/>
                </a:solidFill>
                <a:latin typeface="Times New Roman" pitchFamily="18" charset="0"/>
              </a:rPr>
              <a:t>2. 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708160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Предоставление социальных выплат молодым семьям на приобретение жилья- 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</a:rPr>
              <a:t>1 115,6 тыс</a:t>
            </a:r>
            <a:r>
              <a:rPr lang="ru-RU" dirty="0">
                <a:solidFill>
                  <a:schemeClr val="accent2"/>
                </a:solidFill>
                <a:latin typeface="Times New Roman" pitchFamily="18" charset="0"/>
              </a:rPr>
              <a:t>. руб.</a:t>
            </a:r>
          </a:p>
          <a:p>
            <a:pPr>
              <a:spcBef>
                <a:spcPct val="50000"/>
              </a:spcBef>
            </a:pPr>
            <a:endParaRPr lang="ru-RU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8496300" cy="1196975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«Предоставление жилых помещений детям-сиротам и детям, оставшимся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без попечения родителей, лицам из их числа по договорам найма 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специализированных жилых помещений»</a:t>
            </a:r>
          </a:p>
        </p:txBody>
      </p:sp>
      <p:sp>
        <p:nvSpPr>
          <p:cNvPr id="47107" name="Text Box 17"/>
          <p:cNvSpPr txBox="1">
            <a:spLocks noChangeArrowheads="1"/>
          </p:cNvSpPr>
          <p:nvPr/>
        </p:nvSpPr>
        <p:spPr bwMode="auto">
          <a:xfrm>
            <a:off x="5076825" y="1628775"/>
            <a:ext cx="1582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ru-RU"/>
          </a:p>
        </p:txBody>
      </p:sp>
      <p:sp>
        <p:nvSpPr>
          <p:cNvPr id="47108" name="Text Box 22"/>
          <p:cNvSpPr txBox="1">
            <a:spLocks noChangeArrowheads="1"/>
          </p:cNvSpPr>
          <p:nvPr/>
        </p:nvSpPr>
        <p:spPr bwMode="auto">
          <a:xfrm>
            <a:off x="323850" y="1484313"/>
            <a:ext cx="8423275" cy="646331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rgbClr val="CC0000"/>
                </a:solidFill>
                <a:latin typeface="Times New Roman" pitchFamily="18" charset="0"/>
              </a:rPr>
              <a:t>Цель программы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</a:rPr>
              <a:t> –обеспечение детей-сирот, детей, оставшихся без попечения родителей, а также лиц из их числа жилыми помещениями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68313" y="2924175"/>
            <a:ext cx="4176712" cy="1616075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Объемы финансирования: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1 552,6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Утверждено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2 666,7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руб.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Исполнено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2 645,3 тыс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395288" y="4868863"/>
            <a:ext cx="8137525" cy="11684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EFBF1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Результат реализации программы в </a:t>
            </a:r>
            <a:r>
              <a:rPr lang="ru-RU" sz="2000" dirty="0" smtClean="0">
                <a:solidFill>
                  <a:srgbClr val="CC00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0000"/>
                </a:solidFill>
                <a:latin typeface="Times New Roman" pitchFamily="18" charset="0"/>
              </a:rPr>
              <a:t>году-</a:t>
            </a:r>
          </a:p>
          <a:p>
            <a:pPr>
              <a:spcBef>
                <a:spcPct val="50000"/>
              </a:spcBef>
            </a:pP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Количество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детей-сирот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, детей, оставшихся без попечения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родителей, </a:t>
            </a: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обеспеченных  жилыми помещениями - 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</a:rPr>
              <a:t>1 человек.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787900" y="2924175"/>
            <a:ext cx="3887788" cy="1615827"/>
          </a:xfrm>
          <a:prstGeom prst="rect">
            <a:avLst/>
          </a:pr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rgbClr val="CC0000"/>
                </a:solidFill>
                <a:latin typeface="Times New Roman" pitchFamily="18" charset="0"/>
              </a:rPr>
              <a:t>Основные направления расходов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Предоставление жилых помещений детям-сиротам и детям, оставшимся без попечения родителей –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2 645,3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тыс. руб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Непрограммные направления деятельности органов местного самоуправления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8131" name="Oval 28"/>
          <p:cNvSpPr>
            <a:spLocks noChangeArrowheads="1"/>
          </p:cNvSpPr>
          <p:nvPr/>
        </p:nvSpPr>
        <p:spPr bwMode="auto">
          <a:xfrm>
            <a:off x="179388" y="1916113"/>
            <a:ext cx="3749675" cy="1584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Фактически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исполнено: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902,0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/>
            <a:endParaRPr lang="ru-RU" dirty="0"/>
          </a:p>
        </p:txBody>
      </p:sp>
      <p:sp>
        <p:nvSpPr>
          <p:cNvPr id="48132" name="Line 32"/>
          <p:cNvSpPr>
            <a:spLocks noChangeShapeType="1"/>
          </p:cNvSpPr>
          <p:nvPr/>
        </p:nvSpPr>
        <p:spPr bwMode="auto">
          <a:xfrm flipV="1">
            <a:off x="3643313" y="2420938"/>
            <a:ext cx="3233737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48133" name="Text Box 33"/>
          <p:cNvSpPr txBox="1">
            <a:spLocks noChangeArrowheads="1"/>
          </p:cNvSpPr>
          <p:nvPr/>
        </p:nvSpPr>
        <p:spPr bwMode="auto">
          <a:xfrm>
            <a:off x="6948488" y="1773238"/>
            <a:ext cx="1798637" cy="14922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Совета Пучежского муниципального района-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695,5 тыс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48136" name="Text Box 14"/>
          <p:cNvSpPr txBox="1">
            <a:spLocks noChangeArrowheads="1"/>
          </p:cNvSpPr>
          <p:nvPr/>
        </p:nvSpPr>
        <p:spPr bwMode="auto">
          <a:xfrm>
            <a:off x="5508104" y="4365104"/>
            <a:ext cx="2159000" cy="138499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 по благоустройству общественной территории 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165,0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8137" name="Line 16"/>
          <p:cNvSpPr>
            <a:spLocks noChangeShapeType="1"/>
          </p:cNvSpPr>
          <p:nvPr/>
        </p:nvSpPr>
        <p:spPr bwMode="auto">
          <a:xfrm>
            <a:off x="3707904" y="3284984"/>
            <a:ext cx="1647949" cy="1221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547813" y="4652963"/>
            <a:ext cx="720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8139" name="Line 16"/>
          <p:cNvSpPr>
            <a:spLocks noChangeShapeType="1"/>
          </p:cNvSpPr>
          <p:nvPr/>
        </p:nvSpPr>
        <p:spPr bwMode="auto">
          <a:xfrm flipH="1">
            <a:off x="2843806" y="3212977"/>
            <a:ext cx="720081" cy="1728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/>
          <a:lstStyle/>
          <a:p>
            <a:endParaRPr lang="ru-RU"/>
          </a:p>
        </p:txBody>
      </p:sp>
      <p:sp>
        <p:nvSpPr>
          <p:cNvPr id="48140" name="Text Box 14"/>
          <p:cNvSpPr txBox="1">
            <a:spLocks noChangeArrowheads="1"/>
          </p:cNvSpPr>
          <p:nvPr/>
        </p:nvSpPr>
        <p:spPr bwMode="auto">
          <a:xfrm>
            <a:off x="1619672" y="5013324"/>
            <a:ext cx="2808312" cy="738664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Достижение показателей деятельности субъекта РФ – </a:t>
            </a: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1 041,6 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7754938" cy="10795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     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Муниципальный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>долг</a:t>
            </a: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>
            <a:off x="1116013" y="2997200"/>
            <a:ext cx="67675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Объем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муниципального долга: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На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01.01.2015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0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руб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01.01.2016 - 4,5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01.01.2017 - 5,9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01.01.2018 - 5,9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01.01.2019 – 5,6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На 01.01.2020 - 5,3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01.01.2021 – 4,7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01.01.2022 -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3,5 млн. руб.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01.01.2023 -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2,3 млн. руб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01.01.2024 - 1,2 млн. руб.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На 01.01.2025 -  0 руб.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На 01.01.2026-   0 руб.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755650" y="1268413"/>
            <a:ext cx="7994650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цель долговой политики –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 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расходов районного бюджета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395288" y="549275"/>
            <a:ext cx="8424862" cy="595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Сопоставление параметров муниципального долга </a:t>
            </a:r>
            <a:b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Пучежского муниципального района и расходов на его обслуживание </a:t>
            </a:r>
          </a:p>
          <a:p>
            <a:pPr algn="ctr" eaLnBrk="0" hangingPunct="0"/>
            <a:r>
              <a:rPr lang="ru-RU" sz="2000" dirty="0">
                <a:solidFill>
                  <a:srgbClr val="0000FF"/>
                </a:solidFill>
                <a:latin typeface="Times New Roman" pitchFamily="18" charset="0"/>
              </a:rPr>
              <a:t>с ограничениями, установленными БК РФ</a:t>
            </a:r>
          </a:p>
          <a:p>
            <a:pPr algn="ctr" eaLnBrk="0" hangingPunct="0"/>
            <a:endParaRPr lang="ru-RU" sz="20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400" dirty="0">
                <a:latin typeface="Times New Roman" pitchFamily="18" charset="0"/>
              </a:rPr>
              <a:t>     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1. В соответствии с п.3 статьи 107 Бюджетного кодекса РФ 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поступлений. </a:t>
            </a: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На 01.01.2025 муниципальный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долг сложился в размере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0 рублей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, что не превышает годовой объем доходов без  учета безвозмездных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поступлений за 2024 год.</a:t>
            </a:r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0" hangingPunct="0"/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2. Объем расходов на обслуживание муниципального долга муниципального образования не должен превышать 15 % объема расходов бюджета, за исключением расходов, которые осуществляются за счет субвенций.</a:t>
            </a: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    За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год объем расходов на обслуживание муниципального долга составил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1,2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тыс. руб., что  не превышает годового объем расходов, за исключением расходов, которые осуществляются за счет субвенций.</a:t>
            </a:r>
          </a:p>
          <a:p>
            <a:pPr algn="ctr" eaLnBrk="0" hangingPunct="0"/>
            <a:endParaRPr lang="ru-RU" sz="16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3. В соответствие со статьей 92.1 Бюджетного кодекса РФ дефицит бюджета муниципального образования  не должен  превышать 10% утвержденного общего годового объема доходов местного бюджета без учета  утвержденного объема безвозмездных поступлений.</a:t>
            </a:r>
          </a:p>
          <a:p>
            <a:pPr algn="just" eaLnBrk="0" hangingPunct="0"/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          За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бюджета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исполнен с </a:t>
            </a:r>
            <a:r>
              <a:rPr lang="ru-RU" sz="1600" dirty="0" err="1">
                <a:solidFill>
                  <a:srgbClr val="000000"/>
                </a:solidFill>
                <a:latin typeface="Times New Roman" pitchFamily="18" charset="0"/>
              </a:rPr>
              <a:t>профицитом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 в размере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9,7 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</a:rPr>
              <a:t>млн.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  <a:r>
              <a:rPr lang="ru-RU" sz="1600" dirty="0" smtClean="0">
                <a:latin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Материал подготовлен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Финансовым отделом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администрации Пучежского муниципального района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Адрес: Ивановская область г. Пучеж ул. Ленина д.27 </a:t>
            </a:r>
            <a:r>
              <a:rPr lang="ru-RU" sz="2000" dirty="0" err="1" smtClean="0">
                <a:latin typeface="Times New Roman" pitchFamily="18" charset="0"/>
              </a:rPr>
              <a:t>каб</a:t>
            </a:r>
            <a:r>
              <a:rPr lang="ru-RU" sz="2000" dirty="0" smtClean="0">
                <a:latin typeface="Times New Roman" pitchFamily="18" charset="0"/>
              </a:rPr>
              <a:t>. 208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Тел 8 (49345) 2-10-30 (руководитель)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8 (49345) 2-19-46 (бюджетная инспекция)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Адрес электронной почты: </a:t>
            </a:r>
            <a:r>
              <a:rPr lang="ru-RU" sz="2400" dirty="0" smtClean="0">
                <a:latin typeface="Times New Roman" pitchFamily="18" charset="0"/>
                <a:hlinkClick r:id="rId3"/>
              </a:rPr>
              <a:t>fo13760@gmail.com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Сайт </a:t>
            </a:r>
            <a:r>
              <a:rPr lang="ru-RU" sz="2400" dirty="0" smtClean="0">
                <a:latin typeface="Times New Roman" pitchFamily="18" charset="0"/>
              </a:rPr>
              <a:t>https://sites.google.com/site/fo0031/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График работы: </a:t>
            </a:r>
            <a:r>
              <a:rPr lang="ru-RU" sz="2000" dirty="0" err="1" smtClean="0">
                <a:latin typeface="Times New Roman" pitchFamily="18" charset="0"/>
              </a:rPr>
              <a:t>пн-чт</a:t>
            </a:r>
            <a:r>
              <a:rPr lang="ru-RU" sz="2000" dirty="0" smtClean="0">
                <a:latin typeface="Times New Roman" pitchFamily="18" charset="0"/>
              </a:rPr>
              <a:t> с 8-00 по 17-00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                </a:t>
            </a:r>
            <a:r>
              <a:rPr lang="ru-RU" sz="2000" dirty="0" err="1" smtClean="0">
                <a:latin typeface="Times New Roman" pitchFamily="18" charset="0"/>
              </a:rPr>
              <a:t>пт</a:t>
            </a:r>
            <a:r>
              <a:rPr lang="ru-RU" sz="2000" dirty="0" smtClean="0">
                <a:latin typeface="Times New Roman" pitchFamily="18" charset="0"/>
              </a:rPr>
              <a:t>    с 8-00 по 15-45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                (перерыв с 12-00 до 12-45)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                         </a:t>
            </a:r>
            <a:r>
              <a:rPr lang="ru-RU" sz="2000" dirty="0" err="1" smtClean="0">
                <a:latin typeface="Times New Roman" pitchFamily="18" charset="0"/>
              </a:rPr>
              <a:t>сб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</a:rPr>
              <a:t>вскр</a:t>
            </a:r>
            <a:r>
              <a:rPr lang="ru-RU" sz="2000" dirty="0" smtClean="0">
                <a:latin typeface="Times New Roman" pitchFamily="18" charset="0"/>
              </a:rPr>
              <a:t>. - выходной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2875"/>
            <a:ext cx="8318500" cy="400050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FBEEA3"/>
                </a:solidFill>
                <a:latin typeface="Times New Roman" pitchFamily="18" charset="0"/>
              </a:rPr>
              <a:t>       </a:t>
            </a: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Представленная информация предназначена для широкого круга пользователей, будет интересна и полезна как студентам, педагогам, молодым семьям, так и людям старшего возраста, а также другим  категориям населения, так как бюджет затрагивает интересы каждого жителя Пучежского муниципального района.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      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</a:rPr>
              <a:t>       Мы постарались в доступной и понятной для граждан форме показать основные параметры исполнения бюджета.</a:t>
            </a:r>
            <a:r>
              <a:rPr lang="ru-RU" sz="1800" b="1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195" name="Picture 6" descr="картинка мун бюджет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8038" y="4581525"/>
            <a:ext cx="2303462" cy="1912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7688" y="522288"/>
            <a:ext cx="7929562" cy="7207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Основные понятия: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Бюджет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Доходы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поступающие в бюджет денежные средства, за исключением источников финансирования бюджета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Расходы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выплачиваемые из бюджета денежные средства за исключением источников финансирования дефицита бюджета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Дефицит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превышение расходов бюджета над его доходами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FF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Профицит бюджета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solidFill>
                  <a:srgbClr val="FBEEA3"/>
                </a:solidFill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FF"/>
                </a:solidFill>
                <a:latin typeface="Times New Roman" pitchFamily="18" charset="0"/>
              </a:rPr>
              <a:t>превышение доходов бюджета над его расходами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0713" y="306388"/>
            <a:ext cx="7929562" cy="7905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</a:rPr>
              <a:t>Что такое исполнение бюджета?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465637"/>
          </a:xfrm>
        </p:spPr>
        <p:txBody>
          <a:bodyPr/>
          <a:lstStyle/>
          <a:p>
            <a:pPr algn="just" eaLnBrk="1" hangingPunct="1"/>
            <a:r>
              <a:rPr lang="ru-RU" sz="2800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процесс сбора и учета доходов и осуществления расходов на основе сводной бюджетной росписи и кассового плана</a:t>
            </a:r>
          </a:p>
          <a:p>
            <a:pPr algn="just" eaLnBrk="1" hangingPunct="1"/>
            <a:r>
              <a:rPr lang="ru-RU" sz="2800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</a:t>
            </a: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этап бюджетного процесса, который начинается с момента утверждения решения о бюджете представительным органом муниципального образования и продолжается в течение финансового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0875" y="331788"/>
            <a:ext cx="7913688" cy="79375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3300"/>
                </a:solidFill>
                <a:latin typeface="Times New Roman" pitchFamily="18" charset="0"/>
              </a:rPr>
              <a:t>Основные этапы исполнения бюджета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53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Исполнение бюджета по доходам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200" b="1" smtClean="0">
                <a:solidFill>
                  <a:srgbClr val="CC0000"/>
                </a:solidFill>
                <a:latin typeface="Times New Roman" pitchFamily="18" charset="0"/>
              </a:rPr>
              <a:t>Исполнение бюджета по расходам</a:t>
            </a:r>
            <a:r>
              <a:rPr lang="ru-RU" sz="2200" smtClean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2200" smtClean="0">
                <a:latin typeface="Times New Roman" pitchFamily="18" charset="0"/>
              </a:rPr>
              <a:t> </a:t>
            </a: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муниципальными образованиями расходных обязательств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200" smtClean="0">
                <a:solidFill>
                  <a:srgbClr val="000000"/>
                </a:solidFill>
                <a:latin typeface="Times New Roman" pitchFamily="18" charset="0"/>
              </a:rPr>
              <a:t>     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ru-RU" sz="2800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C0000"/>
                </a:solidFill>
                <a:latin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3887788"/>
          </a:xfrm>
        </p:spPr>
        <p:txBody>
          <a:bodyPr/>
          <a:lstStyle/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Обязательное опубликование в средствах массовой информации сведений об утверждении бюджетов и отчетов об их исполнении;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Доступность иных сведений о бюджетах;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Обязательная открытость для общества и средств массовой информации проектов бюджетов, обеспечение доступа к информации на едином портале бюджетной системы Российской Федерации в сети «Интернет»;</a:t>
            </a:r>
          </a:p>
          <a:p>
            <a:pPr algn="just" eaLnBrk="1" hangingPunct="1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17854</TotalTime>
  <Words>3449</Words>
  <Application>Microsoft Office PowerPoint</Application>
  <PresentationFormat>Экран (4:3)</PresentationFormat>
  <Paragraphs>731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Оформление по умолчанию</vt:lpstr>
      <vt:lpstr>Бюджет для граждан  к решению Совета                                                Пучежского муниципального района  «Об исполнении бюджета Пучежского муниципального района за 2025 год» </vt:lpstr>
      <vt:lpstr>Пучежский муниципальный район</vt:lpstr>
      <vt:lpstr>Бюджет для граждан</vt:lpstr>
      <vt:lpstr>  Отчет об исполнении бюджета  в доступной для граждан форме  формируется на основе проекта решения Совета  Пучежского муниципального района  «Об исполнении бюджета Пучежского муниципального района за 2025 год», внесенного на рассмотрение в Совет Пучежского муниципального района </vt:lpstr>
      <vt:lpstr>       Представленная информация предназначена для широкого круга пользователей, будет интересна и полезна как студентам, педагогам, молодым семьям, так и людям старшего возраста, а также другим  категориям населения, так как бюджет затрагивает интересы каждого жителя Пучежского муниципального района.         Граждане - и как налогоплательщики, и как потребители общественных благ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        Мы постарались в доступной и понятной для граждан форме показать основные параметры исполнения бюджета. </vt:lpstr>
      <vt:lpstr>Основные понятия:</vt:lpstr>
      <vt:lpstr>Что такое исполнение бюджета?</vt:lpstr>
      <vt:lpstr>Основные этапы исполнения бюджета</vt:lpstr>
      <vt:lpstr> Принцип прозрачности (открытости) бюджетной системы Российской Федерации означает:  </vt:lpstr>
      <vt:lpstr>Дефицит и профицит</vt:lpstr>
      <vt:lpstr>  Этапы разработки проекта решения об исполнении бюджета Пучежского муниципального района  в 2025 году  </vt:lpstr>
      <vt:lpstr>Основные параметры исполнения бюджета  Пучежского муниципального района за 2025 год</vt:lpstr>
      <vt:lpstr>Итого социально-экономического развития  Пучежского муниципального района за 2025 год</vt:lpstr>
      <vt:lpstr>Исполнение бюджета по доходам за 2025 год                                     В  расчете на 1 жителя доходы составили  39,1 тыс. рублей</vt:lpstr>
      <vt:lpstr>Исполнение бюджета по расходам за 2025 год В расчете на 1 жителя расходы составили  39,51 тыс. рублей </vt:lpstr>
      <vt:lpstr>Структура налоговых доходов  районного бюджета за 2025 год (млн. руб.)</vt:lpstr>
      <vt:lpstr>Исполнение уточненного плана  по налоговым и неналоговым  доходам  за 2025 год (млн. руб.)</vt:lpstr>
      <vt:lpstr>Межбюджетные трансферты</vt:lpstr>
      <vt:lpstr>Поступление межбюджетных трансфертов  из бюджетов других уровней</vt:lpstr>
      <vt:lpstr>Налоговые льготы</vt:lpstr>
      <vt:lpstr>Расходы бюджета - это выплачиваемые  из бюджета денежные средства </vt:lpstr>
      <vt:lpstr>Структура расходов бюджета по разделам классификации расходов за 2025 год (тыс. рублей)</vt:lpstr>
      <vt:lpstr>Структура и динамика районного бюджета  по видам расходов в 2024-2025 годах (млн.руб.)</vt:lpstr>
      <vt:lpstr>Структура расходов бюджета Пучежского муниципального района по муниципальным программам и непрограммным  направлениям деятельности за 2025 год (тыс. рублей)</vt:lpstr>
      <vt:lpstr>Муниципальная программа  «Развитие образования  Пучежского муниципального района»</vt:lpstr>
      <vt:lpstr>Основные социально-значимые направления  в сфере образования, финансируемые  из районного бюджета</vt:lpstr>
      <vt:lpstr> Результаты реализации муниципальной программы за 2025 год </vt:lpstr>
      <vt:lpstr> Муниципальная программа  «Культура  Пучежского муниципального района»</vt:lpstr>
      <vt:lpstr>Основные социально-значимые направления  в сфере культуры, финансируемые  из районного бюджета</vt:lpstr>
      <vt:lpstr>Результаты реализации программы в 2025 году </vt:lpstr>
      <vt:lpstr> Муниципальная программа     «Совершенствование местного самоуправления  Пучежского муниципального района»</vt:lpstr>
      <vt:lpstr>Результаты реализации программы в 2025 году </vt:lpstr>
      <vt:lpstr>Муниципальная программа  «Охрана окружающей среды Пучежского муниципального района»</vt:lpstr>
      <vt:lpstr>Муниципальная программа  «Развитие физической культуры и спорта в Пучежском муниципальном районе»</vt:lpstr>
      <vt:lpstr>Муниципальная программа  «Создание благоприятных условий в целях привлечения медицинских работников для работы в ОБУЗ «Пучежская ЦРБ»</vt:lpstr>
      <vt:lpstr>Муниципальная программа  «Развитие сельского хозяйства  Пучежского муниципального района»</vt:lpstr>
      <vt:lpstr>Муниципальная программа  «Развитие малого и среднего предпринимательства  в Пучежском муниципальном районе»</vt:lpstr>
      <vt:lpstr>Муниципальная программа  «Снижение административных барьеров, оптимизация и повышение качества предоставления государственных и муниципальных услуг, в том числе на базе многофункционального центра»</vt:lpstr>
      <vt:lpstr>Муниципальная программа  «Профилактика правонарушений и наркомании, обеспечение безопасности граждан на территории Пучежского муниципального района»</vt:lpstr>
      <vt:lpstr>Муниципальная программа  «Развитие транспортной системы  Пучежского муниципального района»</vt:lpstr>
      <vt:lpstr>Муниципальная программа  «Газификация Пучежского муниципального района»</vt:lpstr>
      <vt:lpstr>Муниципальная программа  «Обеспечение жильем молодых семей»</vt:lpstr>
      <vt:lpstr>Муниципальная программа  «Предоставление жилых помещений детям-сиротам и детям, оставшимся  без попечения родителей, лицам из их числа по договорам найма  специализированных жилых помещений»</vt:lpstr>
      <vt:lpstr>Непрограммные направления деятельности органов местного самоуправления </vt:lpstr>
      <vt:lpstr>      Муниципальный долг</vt:lpstr>
      <vt:lpstr>Слайд 46</vt:lpstr>
      <vt:lpstr>Контактная информация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FIN</cp:lastModifiedBy>
  <cp:revision>1206</cp:revision>
  <dcterms:created xsi:type="dcterms:W3CDTF">2010-05-23T14:28:12Z</dcterms:created>
  <dcterms:modified xsi:type="dcterms:W3CDTF">2026-05-28T07:59:24Z</dcterms:modified>
</cp:coreProperties>
</file>